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7" r:id="rId6"/>
    <p:sldId id="273" r:id="rId7"/>
    <p:sldId id="259" r:id="rId8"/>
    <p:sldId id="260" r:id="rId9"/>
    <p:sldId id="263" r:id="rId10"/>
    <p:sldId id="314" r:id="rId11"/>
    <p:sldId id="272" r:id="rId12"/>
    <p:sldId id="261" r:id="rId13"/>
    <p:sldId id="262" r:id="rId14"/>
    <p:sldId id="264" r:id="rId15"/>
    <p:sldId id="276" r:id="rId16"/>
    <p:sldId id="265" r:id="rId17"/>
    <p:sldId id="274" r:id="rId18"/>
    <p:sldId id="268" r:id="rId19"/>
    <p:sldId id="269" r:id="rId20"/>
    <p:sldId id="270" r:id="rId21"/>
    <p:sldId id="271" r:id="rId22"/>
    <p:sldId id="300" r:id="rId23"/>
    <p:sldId id="275" r:id="rId24"/>
    <p:sldId id="277" r:id="rId25"/>
    <p:sldId id="278" r:id="rId26"/>
    <p:sldId id="279" r:id="rId27"/>
    <p:sldId id="280" r:id="rId28"/>
    <p:sldId id="281" r:id="rId29"/>
    <p:sldId id="293" r:id="rId30"/>
    <p:sldId id="298" r:id="rId31"/>
    <p:sldId id="284" r:id="rId32"/>
    <p:sldId id="282" r:id="rId33"/>
    <p:sldId id="283" r:id="rId34"/>
    <p:sldId id="285" r:id="rId35"/>
    <p:sldId id="286" r:id="rId36"/>
    <p:sldId id="287" r:id="rId37"/>
    <p:sldId id="294" r:id="rId38"/>
    <p:sldId id="310" r:id="rId39"/>
    <p:sldId id="311" r:id="rId40"/>
    <p:sldId id="313" r:id="rId41"/>
    <p:sldId id="288" r:id="rId42"/>
    <p:sldId id="289" r:id="rId43"/>
    <p:sldId id="290" r:id="rId44"/>
    <p:sldId id="316" r:id="rId45"/>
    <p:sldId id="317" r:id="rId46"/>
    <p:sldId id="291" r:id="rId47"/>
    <p:sldId id="292" r:id="rId48"/>
    <p:sldId id="295" r:id="rId49"/>
    <p:sldId id="296" r:id="rId50"/>
    <p:sldId id="297" r:id="rId51"/>
    <p:sldId id="312" r:id="rId52"/>
    <p:sldId id="299" r:id="rId53"/>
    <p:sldId id="301" r:id="rId54"/>
    <p:sldId id="306" r:id="rId55"/>
    <p:sldId id="302" r:id="rId56"/>
    <p:sldId id="303" r:id="rId57"/>
    <p:sldId id="315" r:id="rId58"/>
    <p:sldId id="304" r:id="rId59"/>
    <p:sldId id="305" r:id="rId60"/>
    <p:sldId id="307" r:id="rId61"/>
    <p:sldId id="308" r:id="rId62"/>
    <p:sldId id="309" r:id="rId63"/>
    <p:sldId id="318" r:id="rId64"/>
    <p:sldId id="319" r:id="rId65"/>
    <p:sldId id="320" r:id="rId66"/>
    <p:sldId id="321" r:id="rId67"/>
    <p:sldId id="322" r:id="rId68"/>
    <p:sldId id="329" r:id="rId69"/>
    <p:sldId id="323" r:id="rId70"/>
    <p:sldId id="324" r:id="rId71"/>
    <p:sldId id="330" r:id="rId72"/>
    <p:sldId id="325" r:id="rId73"/>
    <p:sldId id="326" r:id="rId74"/>
    <p:sldId id="327" r:id="rId75"/>
    <p:sldId id="32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ED7D31"/>
    <a:srgbClr val="C00000"/>
    <a:srgbClr val="1D2BFB"/>
    <a:srgbClr val="E0DB0F"/>
    <a:srgbClr val="E9141B"/>
    <a:srgbClr val="E39811"/>
    <a:srgbClr val="E65312"/>
    <a:srgbClr val="EC1565"/>
    <a:srgbClr val="EF17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6" autoAdjust="0"/>
    <p:restoredTop sz="94660"/>
  </p:normalViewPr>
  <p:slideViewPr>
    <p:cSldViewPr snapToGrid="0">
      <p:cViewPr varScale="1">
        <p:scale>
          <a:sx n="112" d="100"/>
          <a:sy n="112" d="100"/>
        </p:scale>
        <p:origin x="4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0D54-4624-4745-BA83-48E6CE59F6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083A58-F871-499E-B003-FCDBBA363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75128-1EDA-408A-B98F-B228762059FD}"/>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2CE7F5B0-30DF-4D77-AD63-4C343F9F3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320F1-064F-47E9-ADA4-724923679919}"/>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31002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3CE1-7F35-4A05-81B7-E0BB130ABA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AA93CF-301F-4710-A2D3-70C8520B9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C46BD-B5C4-4B8C-AD48-E3F12C1E7E73}"/>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963FA572-A09D-4331-8424-DF430573B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1D608-9970-4832-ABE4-5B191DB8557D}"/>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3087384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209823-59B2-4AD2-BFCA-22F194598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7CEF20-DDDC-4BD7-9E9A-6834F7F199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D6CF9-D2E5-4553-88D5-81E60442842F}"/>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D575CF9A-81EF-4129-9F22-AD6B802CA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705F9-4C98-4151-87C4-257EADB9C895}"/>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4204720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E7C08-99BD-4EF3-A470-7DA20765C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1BC97-0E95-4EBD-B054-95CD5E43B3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E7C30-301C-46DB-922A-338860F43610}"/>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93417273-9B9A-4723-A4F5-8075FE248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F9631-C6B4-4BD6-A714-50DD227BF09D}"/>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70084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EAFE-6BE5-4C10-9C6C-FEE3FE3DC1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502E41-5959-4E25-A55D-6B79E0245A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C6BBB-B91E-480F-AFCE-3546B817E76E}"/>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77DE7C85-4669-4AC1-97C5-6A2EE3BF7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CEB24-5BC8-406A-9FF3-A29A0F214F24}"/>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071631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F4CA-65B1-400E-B851-C48D290DE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0D35D-0E09-4A4D-BE71-D6DCE84AE0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B8DF5-9D85-4B3F-828E-EE4DF89312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27911D-4873-468B-B5B9-71C1497908CC}"/>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6" name="Footer Placeholder 5">
            <a:extLst>
              <a:ext uri="{FF2B5EF4-FFF2-40B4-BE49-F238E27FC236}">
                <a16:creationId xmlns:a16="http://schemas.microsoft.com/office/drawing/2014/main" id="{1C8667D9-5A30-465B-8BC0-9C0205B4DF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3F653-AA7A-46E7-9FC8-73B3268C913B}"/>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1038150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6550-E1A0-47AE-A888-F89420D312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B79DF4-155F-472E-A99F-0BAA4FA27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32B22-37C9-47F5-AC56-A2572DDFD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A11B66-C46A-4135-A7E2-3D5E72A44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A4344E-94AA-4166-8687-B7CBF8874F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BFE881-670B-4254-8AAD-2ED294CB5B30}"/>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8" name="Footer Placeholder 7">
            <a:extLst>
              <a:ext uri="{FF2B5EF4-FFF2-40B4-BE49-F238E27FC236}">
                <a16:creationId xmlns:a16="http://schemas.microsoft.com/office/drawing/2014/main" id="{042B0D06-A901-4130-A093-AB60102033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F24750-57C4-44F3-99F9-60AD5DBCD186}"/>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76353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31C8A-A170-435F-8DBA-82B3BBB58F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BE2401-0BA0-4414-81EF-DC07054FD04F}"/>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4" name="Footer Placeholder 3">
            <a:extLst>
              <a:ext uri="{FF2B5EF4-FFF2-40B4-BE49-F238E27FC236}">
                <a16:creationId xmlns:a16="http://schemas.microsoft.com/office/drawing/2014/main" id="{F732ADB5-A14E-4333-9601-BE635F6BCF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AEF0B-92F0-4F7B-BAA8-3921FF937724}"/>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410609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EA7EC2-5B3A-4F08-8B02-98A46C9CD2E7}"/>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3" name="Footer Placeholder 2">
            <a:extLst>
              <a:ext uri="{FF2B5EF4-FFF2-40B4-BE49-F238E27FC236}">
                <a16:creationId xmlns:a16="http://schemas.microsoft.com/office/drawing/2014/main" id="{2BB48752-3BC4-4DC4-A716-87F1852D46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E29715-3ABB-45B8-B85D-DAC667AD0C39}"/>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236678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FC9B-716C-439C-B45F-4248E091F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4C5544-29B4-4231-A847-DE088B7235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FF7A72-0CEE-4184-BD32-594597EE2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6F094-20DA-4394-9B52-1D54ED4E9B4F}"/>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6" name="Footer Placeholder 5">
            <a:extLst>
              <a:ext uri="{FF2B5EF4-FFF2-40B4-BE49-F238E27FC236}">
                <a16:creationId xmlns:a16="http://schemas.microsoft.com/office/drawing/2014/main" id="{5E666A89-B915-49BA-8159-8C499B5C6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B148C-05CB-442C-9022-3D270B5C42B3}"/>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57460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E95C-4946-44E5-9E3D-A239F3E823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F7E68-1879-468D-89A8-9C3E5C474B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2BE90-D0D1-486C-835E-A1614D68B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10191C-054E-446D-849E-49BB4106C3D0}"/>
              </a:ext>
            </a:extLst>
          </p:cNvPr>
          <p:cNvSpPr>
            <a:spLocks noGrp="1"/>
          </p:cNvSpPr>
          <p:nvPr>
            <p:ph type="dt" sz="half" idx="10"/>
          </p:nvPr>
        </p:nvSpPr>
        <p:spPr/>
        <p:txBody>
          <a:bodyPr/>
          <a:lstStyle/>
          <a:p>
            <a:fld id="{6017799E-D79F-4C43-AE6C-B94A8A451D43}" type="datetimeFigureOut">
              <a:rPr lang="en-US" smtClean="0"/>
              <a:t>8/28/2020</a:t>
            </a:fld>
            <a:endParaRPr lang="en-US"/>
          </a:p>
        </p:txBody>
      </p:sp>
      <p:sp>
        <p:nvSpPr>
          <p:cNvPr id="6" name="Footer Placeholder 5">
            <a:extLst>
              <a:ext uri="{FF2B5EF4-FFF2-40B4-BE49-F238E27FC236}">
                <a16:creationId xmlns:a16="http://schemas.microsoft.com/office/drawing/2014/main" id="{90F4EE13-16FB-4F68-8682-CDA8BFB58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D36EC5-072C-483E-823F-1306E050D120}"/>
              </a:ext>
            </a:extLst>
          </p:cNvPr>
          <p:cNvSpPr>
            <a:spLocks noGrp="1"/>
          </p:cNvSpPr>
          <p:nvPr>
            <p:ph type="sldNum" sz="quarter" idx="12"/>
          </p:nvPr>
        </p:nvSpPr>
        <p:spPr/>
        <p:txBody>
          <a:bodyPr/>
          <a:lstStyle/>
          <a:p>
            <a:fld id="{BCA8BCF0-3304-4571-B27A-D6E1D0999581}" type="slidenum">
              <a:rPr lang="en-US" smtClean="0"/>
              <a:t>‹#›</a:t>
            </a:fld>
            <a:endParaRPr lang="en-US"/>
          </a:p>
        </p:txBody>
      </p:sp>
    </p:spTree>
    <p:extLst>
      <p:ext uri="{BB962C8B-B14F-4D97-AF65-F5344CB8AC3E}">
        <p14:creationId xmlns:p14="http://schemas.microsoft.com/office/powerpoint/2010/main" val="259708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553D6E-7515-45F2-B94E-A9FBE2EF4C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782AE0-0CF6-4B67-9430-C1D9DD3C9D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AA5AA-74C3-4DA4-AE0D-4DE42C27B3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7799E-D79F-4C43-AE6C-B94A8A451D43}" type="datetimeFigureOut">
              <a:rPr lang="en-US" smtClean="0"/>
              <a:t>8/28/2020</a:t>
            </a:fld>
            <a:endParaRPr lang="en-US"/>
          </a:p>
        </p:txBody>
      </p:sp>
      <p:sp>
        <p:nvSpPr>
          <p:cNvPr id="5" name="Footer Placeholder 4">
            <a:extLst>
              <a:ext uri="{FF2B5EF4-FFF2-40B4-BE49-F238E27FC236}">
                <a16:creationId xmlns:a16="http://schemas.microsoft.com/office/drawing/2014/main" id="{F1AB16D3-35DA-40AD-942C-CA96E23F5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83DDEA-F502-40B2-9775-E115EC502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8BCF0-3304-4571-B27A-D6E1D0999581}" type="slidenum">
              <a:rPr lang="en-US" smtClean="0"/>
              <a:t>‹#›</a:t>
            </a:fld>
            <a:endParaRPr lang="en-US"/>
          </a:p>
        </p:txBody>
      </p:sp>
    </p:spTree>
    <p:extLst>
      <p:ext uri="{BB962C8B-B14F-4D97-AF65-F5344CB8AC3E}">
        <p14:creationId xmlns:p14="http://schemas.microsoft.com/office/powerpoint/2010/main" val="1753418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4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65.png"/><Relationship Id="rId4" Type="http://schemas.openxmlformats.org/officeDocument/2006/relationships/image" Target="../media/image118.png"/><Relationship Id="rId9" Type="http://schemas.openxmlformats.org/officeDocument/2006/relationships/image" Target="../media/image164.png"/></Relationships>
</file>

<file path=ppt/slides/_rels/slide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8.png"/><Relationship Id="rId10" Type="http://schemas.openxmlformats.org/officeDocument/2006/relationships/image" Target="../media/image165.png"/><Relationship Id="rId4" Type="http://schemas.openxmlformats.org/officeDocument/2006/relationships/image" Target="../media/image153.png"/><Relationship Id="rId9" Type="http://schemas.openxmlformats.org/officeDocument/2006/relationships/image" Target="../media/image164.png"/></Relationships>
</file>

<file path=ppt/slides/_rels/slide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58.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6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7.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1.png"/></Relationships>
</file>

<file path=ppt/slides/_rels/slide7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D0646EB7-40F5-4961-A4C4-DD0CF793BCF7}"/>
              </a:ext>
            </a:extLst>
          </p:cNvPr>
          <p:cNvSpPr>
            <a:spLocks noChangeAspect="1"/>
          </p:cNvSpPr>
          <p:nvPr/>
        </p:nvSpPr>
        <p:spPr>
          <a:xfrm>
            <a:off x="1222531" y="2460190"/>
            <a:ext cx="914400" cy="914400"/>
          </a:xfrm>
          <a:prstGeom prst="ellipse">
            <a:avLst/>
          </a:prstGeom>
          <a:solidFill>
            <a:srgbClr val="1F79F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43A378-D106-46B3-9395-1E07319DA5AE}"/>
              </a:ext>
            </a:extLst>
          </p:cNvPr>
          <p:cNvSpPr/>
          <p:nvPr/>
        </p:nvSpPr>
        <p:spPr>
          <a:xfrm>
            <a:off x="4145280" y="3794760"/>
            <a:ext cx="525780" cy="21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A22DC4-2B42-44B2-BE85-4E677B86469E}"/>
              </a:ext>
            </a:extLst>
          </p:cNvPr>
          <p:cNvSpPr>
            <a:spLocks noChangeAspect="1"/>
          </p:cNvSpPr>
          <p:nvPr/>
        </p:nvSpPr>
        <p:spPr>
          <a:xfrm>
            <a:off x="2137031" y="2460190"/>
            <a:ext cx="914400" cy="914400"/>
          </a:xfrm>
          <a:prstGeom prst="ellipse">
            <a:avLst/>
          </a:prstGeom>
          <a:solidFill>
            <a:srgbClr val="1D2BF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B3CD2E-713F-4C6C-92F9-99306063FEC4}"/>
              </a:ext>
            </a:extLst>
          </p:cNvPr>
          <p:cNvSpPr>
            <a:spLocks noChangeAspect="1"/>
          </p:cNvSpPr>
          <p:nvPr/>
        </p:nvSpPr>
        <p:spPr>
          <a:xfrm>
            <a:off x="3051431" y="2460190"/>
            <a:ext cx="914400" cy="914400"/>
          </a:xfrm>
          <a:prstGeom prst="ellipse">
            <a:avLst/>
          </a:prstGeom>
          <a:solidFill>
            <a:srgbClr val="581BF8"/>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7412C99-2EEB-494B-90D8-1422AC279865}"/>
              </a:ext>
            </a:extLst>
          </p:cNvPr>
          <p:cNvSpPr>
            <a:spLocks noChangeAspect="1"/>
          </p:cNvSpPr>
          <p:nvPr/>
        </p:nvSpPr>
        <p:spPr>
          <a:xfrm>
            <a:off x="3965831" y="2460190"/>
            <a:ext cx="914400" cy="914400"/>
          </a:xfrm>
          <a:prstGeom prst="ellipse">
            <a:avLst/>
          </a:prstGeom>
          <a:solidFill>
            <a:srgbClr val="A01AF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373D37-50DD-44F6-B893-E4DA03AACFA4}"/>
              </a:ext>
            </a:extLst>
          </p:cNvPr>
          <p:cNvSpPr>
            <a:spLocks noChangeAspect="1"/>
          </p:cNvSpPr>
          <p:nvPr/>
        </p:nvSpPr>
        <p:spPr>
          <a:xfrm>
            <a:off x="4880231" y="2460190"/>
            <a:ext cx="914400" cy="914400"/>
          </a:xfrm>
          <a:prstGeom prst="ellipse">
            <a:avLst/>
          </a:prstGeom>
          <a:solidFill>
            <a:srgbClr val="E718F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v</a:t>
            </a:r>
          </a:p>
        </p:txBody>
      </p:sp>
      <p:sp>
        <p:nvSpPr>
          <p:cNvPr id="18" name="Oval 17">
            <a:extLst>
              <a:ext uri="{FF2B5EF4-FFF2-40B4-BE49-F238E27FC236}">
                <a16:creationId xmlns:a16="http://schemas.microsoft.com/office/drawing/2014/main" id="{7397F634-F5D3-45F6-B9F9-C0CD8F04A0DE}"/>
              </a:ext>
            </a:extLst>
          </p:cNvPr>
          <p:cNvSpPr>
            <a:spLocks noChangeAspect="1"/>
          </p:cNvSpPr>
          <p:nvPr/>
        </p:nvSpPr>
        <p:spPr>
          <a:xfrm>
            <a:off x="7623431" y="2485255"/>
            <a:ext cx="914400" cy="914400"/>
          </a:xfrm>
          <a:prstGeom prst="ellipse">
            <a:avLst/>
          </a:prstGeom>
          <a:solidFill>
            <a:srgbClr val="E9141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D22B7F-DFAD-4E6C-A50C-E4969B444960}"/>
              </a:ext>
            </a:extLst>
          </p:cNvPr>
          <p:cNvSpPr>
            <a:spLocks noChangeAspect="1"/>
          </p:cNvSpPr>
          <p:nvPr/>
        </p:nvSpPr>
        <p:spPr>
          <a:xfrm>
            <a:off x="8538031" y="2485255"/>
            <a:ext cx="914400" cy="914400"/>
          </a:xfrm>
          <a:prstGeom prst="ellipse">
            <a:avLst/>
          </a:prstGeom>
          <a:solidFill>
            <a:srgbClr val="E6531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64472A9-C111-4EF1-A052-37265B1EDE48}"/>
              </a:ext>
            </a:extLst>
          </p:cNvPr>
          <p:cNvSpPr>
            <a:spLocks noChangeAspect="1"/>
          </p:cNvSpPr>
          <p:nvPr/>
        </p:nvSpPr>
        <p:spPr>
          <a:xfrm>
            <a:off x="9452231" y="2485255"/>
            <a:ext cx="914400" cy="914400"/>
          </a:xfrm>
          <a:prstGeom prst="ellipse">
            <a:avLst/>
          </a:prstGeom>
          <a:solidFill>
            <a:srgbClr val="E3981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5E68885-C6B7-48E7-88B5-961E73E46683}"/>
              </a:ext>
            </a:extLst>
          </p:cNvPr>
          <p:cNvSpPr>
            <a:spLocks noChangeAspect="1"/>
          </p:cNvSpPr>
          <p:nvPr/>
        </p:nvSpPr>
        <p:spPr>
          <a:xfrm>
            <a:off x="6709031" y="2460190"/>
            <a:ext cx="914400" cy="914400"/>
          </a:xfrm>
          <a:prstGeom prst="ellipse">
            <a:avLst/>
          </a:prstGeom>
          <a:solidFill>
            <a:srgbClr val="EC156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b="1" dirty="0"/>
          </a:p>
        </p:txBody>
      </p:sp>
      <p:sp>
        <p:nvSpPr>
          <p:cNvPr id="22" name="Oval 21">
            <a:extLst>
              <a:ext uri="{FF2B5EF4-FFF2-40B4-BE49-F238E27FC236}">
                <a16:creationId xmlns:a16="http://schemas.microsoft.com/office/drawing/2014/main" id="{95E17960-483F-4E1A-BAC9-3BC6BCCB1701}"/>
              </a:ext>
            </a:extLst>
          </p:cNvPr>
          <p:cNvSpPr>
            <a:spLocks noChangeAspect="1"/>
          </p:cNvSpPr>
          <p:nvPr/>
        </p:nvSpPr>
        <p:spPr>
          <a:xfrm>
            <a:off x="5794631" y="2460190"/>
            <a:ext cx="914400" cy="914400"/>
          </a:xfrm>
          <a:prstGeom prst="ellipse">
            <a:avLst/>
          </a:prstGeom>
          <a:solidFill>
            <a:srgbClr val="EF17B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42E7EAF-E232-4DE7-A660-7B06031B7B0F}"/>
              </a:ext>
            </a:extLst>
          </p:cNvPr>
          <p:cNvSpPr>
            <a:spLocks noChangeAspect="1"/>
          </p:cNvSpPr>
          <p:nvPr/>
        </p:nvSpPr>
        <p:spPr>
          <a:xfrm>
            <a:off x="10366431" y="2460190"/>
            <a:ext cx="914400" cy="914400"/>
          </a:xfrm>
          <a:prstGeom prst="ellipse">
            <a:avLst/>
          </a:prstGeom>
          <a:solidFill>
            <a:srgbClr val="E0DB0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8377F7A-E5C2-417F-A597-376F3FCB32F6}"/>
              </a:ext>
            </a:extLst>
          </p:cNvPr>
          <p:cNvSpPr>
            <a:spLocks noChangeAspect="1"/>
          </p:cNvSpPr>
          <p:nvPr/>
        </p:nvSpPr>
        <p:spPr>
          <a:xfrm>
            <a:off x="5162220" y="2767444"/>
            <a:ext cx="350022" cy="350022"/>
          </a:xfrm>
          <a:prstGeom prst="ellipse">
            <a:avLst/>
          </a:prstGeom>
          <a:solidFill>
            <a:srgbClr val="E718F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93AAE153-1D89-48E3-93EC-3C1BA67AA1E3}"/>
              </a:ext>
            </a:extLst>
          </p:cNvPr>
          <p:cNvGrpSpPr/>
          <p:nvPr/>
        </p:nvGrpSpPr>
        <p:grpSpPr>
          <a:xfrm>
            <a:off x="2197991" y="809207"/>
            <a:ext cx="5667375" cy="600075"/>
            <a:chOff x="2197991" y="809207"/>
            <a:chExt cx="5667375" cy="600075"/>
          </a:xfrm>
        </p:grpSpPr>
        <p:pic>
          <p:nvPicPr>
            <p:cNvPr id="17" name="Picture 16">
              <a:extLst>
                <a:ext uri="{FF2B5EF4-FFF2-40B4-BE49-F238E27FC236}">
                  <a16:creationId xmlns:a16="http://schemas.microsoft.com/office/drawing/2014/main" id="{270AF642-0EBB-4741-A6F4-FB10D2616FCC}"/>
                </a:ext>
              </a:extLst>
            </p:cNvPr>
            <p:cNvPicPr>
              <a:picLocks noChangeAspect="1"/>
            </p:cNvPicPr>
            <p:nvPr/>
          </p:nvPicPr>
          <p:blipFill>
            <a:blip r:embed="rId2"/>
            <a:stretch>
              <a:fillRect/>
            </a:stretch>
          </p:blipFill>
          <p:spPr>
            <a:xfrm>
              <a:off x="2197991" y="809207"/>
              <a:ext cx="5667375" cy="600075"/>
            </a:xfrm>
            <a:prstGeom prst="rect">
              <a:avLst/>
            </a:prstGeom>
          </p:spPr>
        </p:pic>
        <p:sp>
          <p:nvSpPr>
            <p:cNvPr id="26" name="Oval 25">
              <a:extLst>
                <a:ext uri="{FF2B5EF4-FFF2-40B4-BE49-F238E27FC236}">
                  <a16:creationId xmlns:a16="http://schemas.microsoft.com/office/drawing/2014/main" id="{DDDE927C-22E7-478E-9FFE-E7F664D1044D}"/>
                </a:ext>
              </a:extLst>
            </p:cNvPr>
            <p:cNvSpPr>
              <a:spLocks noChangeAspect="1"/>
            </p:cNvSpPr>
            <p:nvPr/>
          </p:nvSpPr>
          <p:spPr>
            <a:xfrm>
              <a:off x="2251331" y="809207"/>
              <a:ext cx="423289" cy="438269"/>
            </a:xfrm>
            <a:prstGeom prst="ellipse">
              <a:avLst/>
            </a:prstGeom>
            <a:solidFill>
              <a:srgbClr val="1F79F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ADF444-6656-49FA-8C37-6594E69EE104}"/>
                </a:ext>
              </a:extLst>
            </p:cNvPr>
            <p:cNvSpPr>
              <a:spLocks noChangeAspect="1"/>
            </p:cNvSpPr>
            <p:nvPr/>
          </p:nvSpPr>
          <p:spPr>
            <a:xfrm>
              <a:off x="2727960" y="897599"/>
              <a:ext cx="423289" cy="423289"/>
            </a:xfrm>
            <a:prstGeom prst="ellipse">
              <a:avLst/>
            </a:prstGeom>
            <a:solidFill>
              <a:srgbClr val="1D2BF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0A3D00C-4CAA-4D61-838A-FE7FA3C3FC8C}"/>
                </a:ext>
              </a:extLst>
            </p:cNvPr>
            <p:cNvSpPr>
              <a:spLocks noChangeAspect="1"/>
            </p:cNvSpPr>
            <p:nvPr/>
          </p:nvSpPr>
          <p:spPr>
            <a:xfrm>
              <a:off x="3266307" y="809207"/>
              <a:ext cx="414911" cy="331091"/>
            </a:xfrm>
            <a:prstGeom prst="ellipse">
              <a:avLst/>
            </a:prstGeom>
            <a:solidFill>
              <a:srgbClr val="581BF8"/>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CF6463E-8752-4D27-919A-45ADC8CA10EB}"/>
                </a:ext>
              </a:extLst>
            </p:cNvPr>
            <p:cNvSpPr>
              <a:spLocks noChangeAspect="1"/>
            </p:cNvSpPr>
            <p:nvPr/>
          </p:nvSpPr>
          <p:spPr>
            <a:xfrm>
              <a:off x="3796276" y="853330"/>
              <a:ext cx="350022" cy="350022"/>
            </a:xfrm>
            <a:prstGeom prst="ellipse">
              <a:avLst/>
            </a:prstGeom>
            <a:solidFill>
              <a:srgbClr val="A01AF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B3E8CAB-3AC6-40F8-80E1-B9D028E98D64}"/>
                </a:ext>
              </a:extLst>
            </p:cNvPr>
            <p:cNvSpPr>
              <a:spLocks noChangeAspect="1"/>
            </p:cNvSpPr>
            <p:nvPr/>
          </p:nvSpPr>
          <p:spPr>
            <a:xfrm>
              <a:off x="4354549" y="853330"/>
              <a:ext cx="359210" cy="359210"/>
            </a:xfrm>
            <a:prstGeom prst="ellipse">
              <a:avLst/>
            </a:prstGeom>
            <a:solidFill>
              <a:srgbClr val="E718F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CE3AAFA-C1AB-46F4-9831-339D0225BEAE}"/>
                </a:ext>
              </a:extLst>
            </p:cNvPr>
            <p:cNvSpPr>
              <a:spLocks noChangeAspect="1"/>
            </p:cNvSpPr>
            <p:nvPr/>
          </p:nvSpPr>
          <p:spPr>
            <a:xfrm>
              <a:off x="4880231" y="888266"/>
              <a:ext cx="359210" cy="359210"/>
            </a:xfrm>
            <a:prstGeom prst="ellipse">
              <a:avLst/>
            </a:prstGeom>
            <a:solidFill>
              <a:srgbClr val="EF17B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643F86B-3652-4FB3-B3F7-E0BDC5DAFA4E}"/>
                </a:ext>
              </a:extLst>
            </p:cNvPr>
            <p:cNvSpPr>
              <a:spLocks noChangeAspect="1"/>
            </p:cNvSpPr>
            <p:nvPr/>
          </p:nvSpPr>
          <p:spPr>
            <a:xfrm>
              <a:off x="5372079" y="897599"/>
              <a:ext cx="350022" cy="350022"/>
            </a:xfrm>
            <a:prstGeom prst="ellipse">
              <a:avLst/>
            </a:prstGeom>
            <a:solidFill>
              <a:srgbClr val="EC156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b="1" dirty="0"/>
            </a:p>
          </p:txBody>
        </p:sp>
        <p:sp>
          <p:nvSpPr>
            <p:cNvPr id="34" name="Oval 33">
              <a:extLst>
                <a:ext uri="{FF2B5EF4-FFF2-40B4-BE49-F238E27FC236}">
                  <a16:creationId xmlns:a16="http://schemas.microsoft.com/office/drawing/2014/main" id="{8DBF856E-6E2A-45EB-A242-BA12BE1E17D4}"/>
                </a:ext>
              </a:extLst>
            </p:cNvPr>
            <p:cNvSpPr>
              <a:spLocks noChangeAspect="1"/>
            </p:cNvSpPr>
            <p:nvPr/>
          </p:nvSpPr>
          <p:spPr>
            <a:xfrm>
              <a:off x="5917059" y="907164"/>
              <a:ext cx="242353" cy="242353"/>
            </a:xfrm>
            <a:prstGeom prst="ellipse">
              <a:avLst/>
            </a:prstGeom>
            <a:solidFill>
              <a:srgbClr val="E9141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85F1537-59F2-40FE-895F-8918095791F8}"/>
                </a:ext>
              </a:extLst>
            </p:cNvPr>
            <p:cNvSpPr>
              <a:spLocks noChangeAspect="1"/>
            </p:cNvSpPr>
            <p:nvPr/>
          </p:nvSpPr>
          <p:spPr>
            <a:xfrm>
              <a:off x="6381658" y="864879"/>
              <a:ext cx="359210" cy="359210"/>
            </a:xfrm>
            <a:prstGeom prst="ellipse">
              <a:avLst/>
            </a:prstGeom>
            <a:solidFill>
              <a:srgbClr val="E6531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17C714A-812C-4489-80FC-60DEFEC375D0}"/>
                </a:ext>
              </a:extLst>
            </p:cNvPr>
            <p:cNvSpPr>
              <a:spLocks noChangeAspect="1"/>
            </p:cNvSpPr>
            <p:nvPr/>
          </p:nvSpPr>
          <p:spPr>
            <a:xfrm>
              <a:off x="6888205" y="824447"/>
              <a:ext cx="414911" cy="414911"/>
            </a:xfrm>
            <a:prstGeom prst="ellipse">
              <a:avLst/>
            </a:prstGeom>
            <a:solidFill>
              <a:srgbClr val="E3981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30631F1-1E9A-441F-B7DE-B2D0C5692362}"/>
                </a:ext>
              </a:extLst>
            </p:cNvPr>
            <p:cNvSpPr>
              <a:spLocks noChangeAspect="1"/>
            </p:cNvSpPr>
            <p:nvPr/>
          </p:nvSpPr>
          <p:spPr>
            <a:xfrm>
              <a:off x="7365106" y="848736"/>
              <a:ext cx="438269" cy="438269"/>
            </a:xfrm>
            <a:prstGeom prst="ellipse">
              <a:avLst/>
            </a:prstGeom>
            <a:solidFill>
              <a:srgbClr val="E0DB0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992EA50-6643-48C2-8C96-D9D0826E1713}"/>
                </a:ext>
              </a:extLst>
            </p:cNvPr>
            <p:cNvPicPr>
              <a:picLocks noChangeAspect="1"/>
            </p:cNvPicPr>
            <p:nvPr/>
          </p:nvPicPr>
          <p:blipFill rotWithShape="1">
            <a:blip r:embed="rId3"/>
            <a:srcRect t="23012" b="46428"/>
            <a:stretch/>
          </p:blipFill>
          <p:spPr>
            <a:xfrm>
              <a:off x="2201691" y="1204255"/>
              <a:ext cx="5663675" cy="182585"/>
            </a:xfrm>
            <a:prstGeom prst="rect">
              <a:avLst/>
            </a:prstGeom>
          </p:spPr>
        </p:pic>
      </p:grpSp>
      <p:sp>
        <p:nvSpPr>
          <p:cNvPr id="40" name="TextBox 39">
            <a:extLst>
              <a:ext uri="{FF2B5EF4-FFF2-40B4-BE49-F238E27FC236}">
                <a16:creationId xmlns:a16="http://schemas.microsoft.com/office/drawing/2014/main" id="{FA6C50FC-A5CB-43BA-A193-D448BAA012AB}"/>
              </a:ext>
            </a:extLst>
          </p:cNvPr>
          <p:cNvSpPr txBox="1"/>
          <p:nvPr/>
        </p:nvSpPr>
        <p:spPr>
          <a:xfrm>
            <a:off x="3568396" y="1359797"/>
            <a:ext cx="493256" cy="307777"/>
          </a:xfrm>
          <a:prstGeom prst="rect">
            <a:avLst/>
          </a:prstGeom>
          <a:noFill/>
        </p:spPr>
        <p:txBody>
          <a:bodyPr wrap="square" rtlCol="0">
            <a:spAutoFit/>
          </a:bodyPr>
          <a:lstStyle/>
          <a:p>
            <a:r>
              <a:rPr lang="en-US" sz="1400" b="1" dirty="0"/>
              <a:t>30</a:t>
            </a:r>
          </a:p>
        </p:txBody>
      </p:sp>
      <p:sp>
        <p:nvSpPr>
          <p:cNvPr id="41" name="TextBox 40">
            <a:extLst>
              <a:ext uri="{FF2B5EF4-FFF2-40B4-BE49-F238E27FC236}">
                <a16:creationId xmlns:a16="http://schemas.microsoft.com/office/drawing/2014/main" id="{45FDFE97-F22E-45AF-86DA-EEC3E601B31C}"/>
              </a:ext>
            </a:extLst>
          </p:cNvPr>
          <p:cNvSpPr txBox="1"/>
          <p:nvPr/>
        </p:nvSpPr>
        <p:spPr>
          <a:xfrm>
            <a:off x="2524828" y="1364037"/>
            <a:ext cx="403342" cy="307777"/>
          </a:xfrm>
          <a:prstGeom prst="rect">
            <a:avLst/>
          </a:prstGeom>
          <a:noFill/>
        </p:spPr>
        <p:txBody>
          <a:bodyPr wrap="square" rtlCol="0">
            <a:spAutoFit/>
          </a:bodyPr>
          <a:lstStyle/>
          <a:p>
            <a:r>
              <a:rPr lang="en-US" sz="1400" b="1" dirty="0"/>
              <a:t>10</a:t>
            </a:r>
          </a:p>
        </p:txBody>
      </p:sp>
      <p:sp>
        <p:nvSpPr>
          <p:cNvPr id="42" name="TextBox 41">
            <a:extLst>
              <a:ext uri="{FF2B5EF4-FFF2-40B4-BE49-F238E27FC236}">
                <a16:creationId xmlns:a16="http://schemas.microsoft.com/office/drawing/2014/main" id="{EDAD0EDC-3DA6-45BE-A0B4-43205F6F0509}"/>
              </a:ext>
            </a:extLst>
          </p:cNvPr>
          <p:cNvSpPr txBox="1"/>
          <p:nvPr/>
        </p:nvSpPr>
        <p:spPr>
          <a:xfrm>
            <a:off x="3075140" y="1364579"/>
            <a:ext cx="493256" cy="307777"/>
          </a:xfrm>
          <a:prstGeom prst="rect">
            <a:avLst/>
          </a:prstGeom>
          <a:noFill/>
        </p:spPr>
        <p:txBody>
          <a:bodyPr wrap="square" rtlCol="0">
            <a:spAutoFit/>
          </a:bodyPr>
          <a:lstStyle/>
          <a:p>
            <a:r>
              <a:rPr lang="en-US" sz="1400" b="1" dirty="0"/>
              <a:t>20</a:t>
            </a:r>
          </a:p>
        </p:txBody>
      </p:sp>
      <p:sp>
        <p:nvSpPr>
          <p:cNvPr id="43" name="TextBox 42">
            <a:extLst>
              <a:ext uri="{FF2B5EF4-FFF2-40B4-BE49-F238E27FC236}">
                <a16:creationId xmlns:a16="http://schemas.microsoft.com/office/drawing/2014/main" id="{2571E16E-18DA-439C-84BD-74B8D23E6631}"/>
              </a:ext>
            </a:extLst>
          </p:cNvPr>
          <p:cNvSpPr txBox="1"/>
          <p:nvPr/>
        </p:nvSpPr>
        <p:spPr>
          <a:xfrm>
            <a:off x="4068872" y="1364036"/>
            <a:ext cx="493256" cy="307777"/>
          </a:xfrm>
          <a:prstGeom prst="rect">
            <a:avLst/>
          </a:prstGeom>
          <a:noFill/>
        </p:spPr>
        <p:txBody>
          <a:bodyPr wrap="square" rtlCol="0">
            <a:spAutoFit/>
          </a:bodyPr>
          <a:lstStyle/>
          <a:p>
            <a:r>
              <a:rPr lang="en-US" sz="1400" b="1" dirty="0"/>
              <a:t>40</a:t>
            </a:r>
          </a:p>
        </p:txBody>
      </p:sp>
      <p:sp>
        <p:nvSpPr>
          <p:cNvPr id="44" name="TextBox 43">
            <a:extLst>
              <a:ext uri="{FF2B5EF4-FFF2-40B4-BE49-F238E27FC236}">
                <a16:creationId xmlns:a16="http://schemas.microsoft.com/office/drawing/2014/main" id="{581A9D9C-8257-495B-8D68-C3727F53C8CE}"/>
              </a:ext>
            </a:extLst>
          </p:cNvPr>
          <p:cNvSpPr txBox="1"/>
          <p:nvPr/>
        </p:nvSpPr>
        <p:spPr>
          <a:xfrm>
            <a:off x="4605898" y="1359796"/>
            <a:ext cx="493256" cy="307777"/>
          </a:xfrm>
          <a:prstGeom prst="rect">
            <a:avLst/>
          </a:prstGeom>
          <a:noFill/>
        </p:spPr>
        <p:txBody>
          <a:bodyPr wrap="square" rtlCol="0">
            <a:spAutoFit/>
          </a:bodyPr>
          <a:lstStyle/>
          <a:p>
            <a:r>
              <a:rPr lang="en-US" sz="1400" b="1" dirty="0"/>
              <a:t>50</a:t>
            </a:r>
          </a:p>
        </p:txBody>
      </p:sp>
      <p:sp>
        <p:nvSpPr>
          <p:cNvPr id="45" name="TextBox 44">
            <a:extLst>
              <a:ext uri="{FF2B5EF4-FFF2-40B4-BE49-F238E27FC236}">
                <a16:creationId xmlns:a16="http://schemas.microsoft.com/office/drawing/2014/main" id="{73525E77-962B-46C5-B52E-0EAB1F7388FB}"/>
              </a:ext>
            </a:extLst>
          </p:cNvPr>
          <p:cNvSpPr txBox="1"/>
          <p:nvPr/>
        </p:nvSpPr>
        <p:spPr>
          <a:xfrm>
            <a:off x="5090603" y="1355327"/>
            <a:ext cx="493256" cy="307777"/>
          </a:xfrm>
          <a:prstGeom prst="rect">
            <a:avLst/>
          </a:prstGeom>
          <a:noFill/>
        </p:spPr>
        <p:txBody>
          <a:bodyPr wrap="square" rtlCol="0">
            <a:spAutoFit/>
          </a:bodyPr>
          <a:lstStyle/>
          <a:p>
            <a:r>
              <a:rPr lang="en-US" sz="1400" b="1" dirty="0"/>
              <a:t>60</a:t>
            </a:r>
          </a:p>
        </p:txBody>
      </p:sp>
      <p:sp>
        <p:nvSpPr>
          <p:cNvPr id="46" name="TextBox 45">
            <a:extLst>
              <a:ext uri="{FF2B5EF4-FFF2-40B4-BE49-F238E27FC236}">
                <a16:creationId xmlns:a16="http://schemas.microsoft.com/office/drawing/2014/main" id="{980B56B7-037C-436C-A3DB-BC7F2008501E}"/>
              </a:ext>
            </a:extLst>
          </p:cNvPr>
          <p:cNvSpPr txBox="1"/>
          <p:nvPr/>
        </p:nvSpPr>
        <p:spPr>
          <a:xfrm>
            <a:off x="5619078" y="1364036"/>
            <a:ext cx="493256" cy="307777"/>
          </a:xfrm>
          <a:prstGeom prst="rect">
            <a:avLst/>
          </a:prstGeom>
          <a:noFill/>
        </p:spPr>
        <p:txBody>
          <a:bodyPr wrap="square" rtlCol="0">
            <a:spAutoFit/>
          </a:bodyPr>
          <a:lstStyle/>
          <a:p>
            <a:r>
              <a:rPr lang="en-US" sz="1400" b="1" dirty="0"/>
              <a:t>70</a:t>
            </a:r>
          </a:p>
        </p:txBody>
      </p:sp>
      <p:sp>
        <p:nvSpPr>
          <p:cNvPr id="47" name="TextBox 46">
            <a:extLst>
              <a:ext uri="{FF2B5EF4-FFF2-40B4-BE49-F238E27FC236}">
                <a16:creationId xmlns:a16="http://schemas.microsoft.com/office/drawing/2014/main" id="{81BC819E-026B-4059-934E-2A0861DC8290}"/>
              </a:ext>
            </a:extLst>
          </p:cNvPr>
          <p:cNvSpPr txBox="1"/>
          <p:nvPr/>
        </p:nvSpPr>
        <p:spPr>
          <a:xfrm>
            <a:off x="6128105" y="1353350"/>
            <a:ext cx="493256" cy="307777"/>
          </a:xfrm>
          <a:prstGeom prst="rect">
            <a:avLst/>
          </a:prstGeom>
          <a:noFill/>
        </p:spPr>
        <p:txBody>
          <a:bodyPr wrap="square" rtlCol="0">
            <a:spAutoFit/>
          </a:bodyPr>
          <a:lstStyle/>
          <a:p>
            <a:r>
              <a:rPr lang="en-US" sz="1400" b="1" dirty="0"/>
              <a:t>80</a:t>
            </a:r>
          </a:p>
        </p:txBody>
      </p:sp>
      <p:sp>
        <p:nvSpPr>
          <p:cNvPr id="48" name="TextBox 47">
            <a:extLst>
              <a:ext uri="{FF2B5EF4-FFF2-40B4-BE49-F238E27FC236}">
                <a16:creationId xmlns:a16="http://schemas.microsoft.com/office/drawing/2014/main" id="{55FA8D1D-A3B3-4558-A189-55F506C25CB2}"/>
              </a:ext>
            </a:extLst>
          </p:cNvPr>
          <p:cNvSpPr txBox="1"/>
          <p:nvPr/>
        </p:nvSpPr>
        <p:spPr>
          <a:xfrm>
            <a:off x="6656580" y="1353350"/>
            <a:ext cx="493256" cy="307777"/>
          </a:xfrm>
          <a:prstGeom prst="rect">
            <a:avLst/>
          </a:prstGeom>
          <a:noFill/>
        </p:spPr>
        <p:txBody>
          <a:bodyPr wrap="square" rtlCol="0">
            <a:spAutoFit/>
          </a:bodyPr>
          <a:lstStyle/>
          <a:p>
            <a:r>
              <a:rPr lang="en-US" sz="1400" b="1" dirty="0"/>
              <a:t>90</a:t>
            </a:r>
          </a:p>
        </p:txBody>
      </p:sp>
      <p:sp>
        <p:nvSpPr>
          <p:cNvPr id="49" name="TextBox 48">
            <a:extLst>
              <a:ext uri="{FF2B5EF4-FFF2-40B4-BE49-F238E27FC236}">
                <a16:creationId xmlns:a16="http://schemas.microsoft.com/office/drawing/2014/main" id="{B8343F16-A1EE-4C6E-AF8B-BB704888890F}"/>
              </a:ext>
            </a:extLst>
          </p:cNvPr>
          <p:cNvSpPr txBox="1"/>
          <p:nvPr/>
        </p:nvSpPr>
        <p:spPr>
          <a:xfrm>
            <a:off x="7110428" y="1370057"/>
            <a:ext cx="493256" cy="307777"/>
          </a:xfrm>
          <a:prstGeom prst="rect">
            <a:avLst/>
          </a:prstGeom>
          <a:noFill/>
        </p:spPr>
        <p:txBody>
          <a:bodyPr wrap="square" rtlCol="0">
            <a:spAutoFit/>
          </a:bodyPr>
          <a:lstStyle/>
          <a:p>
            <a:r>
              <a:rPr lang="en-US" sz="1400" b="1" dirty="0"/>
              <a:t>100</a:t>
            </a:r>
          </a:p>
        </p:txBody>
      </p:sp>
      <p:pic>
        <p:nvPicPr>
          <p:cNvPr id="52" name="Picture 51">
            <a:extLst>
              <a:ext uri="{FF2B5EF4-FFF2-40B4-BE49-F238E27FC236}">
                <a16:creationId xmlns:a16="http://schemas.microsoft.com/office/drawing/2014/main" id="{F1585810-111F-42F6-A215-ABAF392BD064}"/>
              </a:ext>
            </a:extLst>
          </p:cNvPr>
          <p:cNvPicPr>
            <a:picLocks noChangeAspect="1"/>
          </p:cNvPicPr>
          <p:nvPr/>
        </p:nvPicPr>
        <p:blipFill>
          <a:blip r:embed="rId4"/>
          <a:stretch>
            <a:fillRect/>
          </a:stretch>
        </p:blipFill>
        <p:spPr>
          <a:xfrm>
            <a:off x="2197991" y="4175378"/>
            <a:ext cx="5663675" cy="597460"/>
          </a:xfrm>
          <a:prstGeom prst="rect">
            <a:avLst/>
          </a:prstGeom>
        </p:spPr>
      </p:pic>
      <p:sp>
        <p:nvSpPr>
          <p:cNvPr id="64" name="TextBox 63">
            <a:extLst>
              <a:ext uri="{FF2B5EF4-FFF2-40B4-BE49-F238E27FC236}">
                <a16:creationId xmlns:a16="http://schemas.microsoft.com/office/drawing/2014/main" id="{6E127E9C-4849-4A3E-896C-5996ABDDC5CB}"/>
              </a:ext>
            </a:extLst>
          </p:cNvPr>
          <p:cNvSpPr txBox="1"/>
          <p:nvPr/>
        </p:nvSpPr>
        <p:spPr>
          <a:xfrm>
            <a:off x="3568396" y="4712597"/>
            <a:ext cx="493256" cy="307777"/>
          </a:xfrm>
          <a:prstGeom prst="rect">
            <a:avLst/>
          </a:prstGeom>
          <a:noFill/>
        </p:spPr>
        <p:txBody>
          <a:bodyPr wrap="square" rtlCol="0">
            <a:spAutoFit/>
          </a:bodyPr>
          <a:lstStyle/>
          <a:p>
            <a:r>
              <a:rPr lang="en-US" sz="1400" b="1" dirty="0"/>
              <a:t>30</a:t>
            </a:r>
          </a:p>
        </p:txBody>
      </p:sp>
      <p:sp>
        <p:nvSpPr>
          <p:cNvPr id="65" name="TextBox 64">
            <a:extLst>
              <a:ext uri="{FF2B5EF4-FFF2-40B4-BE49-F238E27FC236}">
                <a16:creationId xmlns:a16="http://schemas.microsoft.com/office/drawing/2014/main" id="{49C8C96D-E50A-493E-A37E-E671916FACF2}"/>
              </a:ext>
            </a:extLst>
          </p:cNvPr>
          <p:cNvSpPr txBox="1"/>
          <p:nvPr/>
        </p:nvSpPr>
        <p:spPr>
          <a:xfrm>
            <a:off x="2524828" y="4716837"/>
            <a:ext cx="403342" cy="307777"/>
          </a:xfrm>
          <a:prstGeom prst="rect">
            <a:avLst/>
          </a:prstGeom>
          <a:noFill/>
        </p:spPr>
        <p:txBody>
          <a:bodyPr wrap="square" rtlCol="0">
            <a:spAutoFit/>
          </a:bodyPr>
          <a:lstStyle/>
          <a:p>
            <a:r>
              <a:rPr lang="en-US" sz="1400" b="1" dirty="0"/>
              <a:t>10</a:t>
            </a:r>
          </a:p>
        </p:txBody>
      </p:sp>
      <p:sp>
        <p:nvSpPr>
          <p:cNvPr id="66" name="TextBox 65">
            <a:extLst>
              <a:ext uri="{FF2B5EF4-FFF2-40B4-BE49-F238E27FC236}">
                <a16:creationId xmlns:a16="http://schemas.microsoft.com/office/drawing/2014/main" id="{8EA1ED9A-C66E-45CB-A2E7-12423957548D}"/>
              </a:ext>
            </a:extLst>
          </p:cNvPr>
          <p:cNvSpPr txBox="1"/>
          <p:nvPr/>
        </p:nvSpPr>
        <p:spPr>
          <a:xfrm>
            <a:off x="3075140" y="4717379"/>
            <a:ext cx="493256" cy="307777"/>
          </a:xfrm>
          <a:prstGeom prst="rect">
            <a:avLst/>
          </a:prstGeom>
          <a:noFill/>
        </p:spPr>
        <p:txBody>
          <a:bodyPr wrap="square" rtlCol="0">
            <a:spAutoFit/>
          </a:bodyPr>
          <a:lstStyle/>
          <a:p>
            <a:r>
              <a:rPr lang="en-US" sz="1400" b="1" dirty="0"/>
              <a:t>20</a:t>
            </a:r>
          </a:p>
        </p:txBody>
      </p:sp>
      <p:sp>
        <p:nvSpPr>
          <p:cNvPr id="67" name="TextBox 66">
            <a:extLst>
              <a:ext uri="{FF2B5EF4-FFF2-40B4-BE49-F238E27FC236}">
                <a16:creationId xmlns:a16="http://schemas.microsoft.com/office/drawing/2014/main" id="{41518D38-3715-4273-A7D8-6C1075558EAB}"/>
              </a:ext>
            </a:extLst>
          </p:cNvPr>
          <p:cNvSpPr txBox="1"/>
          <p:nvPr/>
        </p:nvSpPr>
        <p:spPr>
          <a:xfrm>
            <a:off x="4068872" y="4716836"/>
            <a:ext cx="493256" cy="307777"/>
          </a:xfrm>
          <a:prstGeom prst="rect">
            <a:avLst/>
          </a:prstGeom>
          <a:noFill/>
        </p:spPr>
        <p:txBody>
          <a:bodyPr wrap="square" rtlCol="0">
            <a:spAutoFit/>
          </a:bodyPr>
          <a:lstStyle/>
          <a:p>
            <a:r>
              <a:rPr lang="en-US" sz="1400" b="1" dirty="0"/>
              <a:t>40</a:t>
            </a:r>
          </a:p>
        </p:txBody>
      </p:sp>
      <p:sp>
        <p:nvSpPr>
          <p:cNvPr id="68" name="TextBox 67">
            <a:extLst>
              <a:ext uri="{FF2B5EF4-FFF2-40B4-BE49-F238E27FC236}">
                <a16:creationId xmlns:a16="http://schemas.microsoft.com/office/drawing/2014/main" id="{8CF7FA37-127E-433A-AB4B-FCF4ED788E1C}"/>
              </a:ext>
            </a:extLst>
          </p:cNvPr>
          <p:cNvSpPr txBox="1"/>
          <p:nvPr/>
        </p:nvSpPr>
        <p:spPr>
          <a:xfrm>
            <a:off x="4605898" y="4712596"/>
            <a:ext cx="493256" cy="307777"/>
          </a:xfrm>
          <a:prstGeom prst="rect">
            <a:avLst/>
          </a:prstGeom>
          <a:noFill/>
        </p:spPr>
        <p:txBody>
          <a:bodyPr wrap="square" rtlCol="0">
            <a:spAutoFit/>
          </a:bodyPr>
          <a:lstStyle/>
          <a:p>
            <a:r>
              <a:rPr lang="en-US" sz="1400" b="1" dirty="0"/>
              <a:t>50</a:t>
            </a:r>
          </a:p>
        </p:txBody>
      </p:sp>
      <p:sp>
        <p:nvSpPr>
          <p:cNvPr id="69" name="TextBox 68">
            <a:extLst>
              <a:ext uri="{FF2B5EF4-FFF2-40B4-BE49-F238E27FC236}">
                <a16:creationId xmlns:a16="http://schemas.microsoft.com/office/drawing/2014/main" id="{92071679-0967-4010-B60E-DF4E6F76BDE8}"/>
              </a:ext>
            </a:extLst>
          </p:cNvPr>
          <p:cNvSpPr txBox="1"/>
          <p:nvPr/>
        </p:nvSpPr>
        <p:spPr>
          <a:xfrm>
            <a:off x="5090603" y="4708127"/>
            <a:ext cx="493256" cy="307777"/>
          </a:xfrm>
          <a:prstGeom prst="rect">
            <a:avLst/>
          </a:prstGeom>
          <a:noFill/>
        </p:spPr>
        <p:txBody>
          <a:bodyPr wrap="square" rtlCol="0">
            <a:spAutoFit/>
          </a:bodyPr>
          <a:lstStyle/>
          <a:p>
            <a:r>
              <a:rPr lang="en-US" sz="1400" b="1" dirty="0"/>
              <a:t>60</a:t>
            </a:r>
          </a:p>
        </p:txBody>
      </p:sp>
      <p:sp>
        <p:nvSpPr>
          <p:cNvPr id="70" name="TextBox 69">
            <a:extLst>
              <a:ext uri="{FF2B5EF4-FFF2-40B4-BE49-F238E27FC236}">
                <a16:creationId xmlns:a16="http://schemas.microsoft.com/office/drawing/2014/main" id="{C55A653B-4245-4E7B-A662-888EE6C8D7C7}"/>
              </a:ext>
            </a:extLst>
          </p:cNvPr>
          <p:cNvSpPr txBox="1"/>
          <p:nvPr/>
        </p:nvSpPr>
        <p:spPr>
          <a:xfrm>
            <a:off x="5619078" y="4716836"/>
            <a:ext cx="493256" cy="307777"/>
          </a:xfrm>
          <a:prstGeom prst="rect">
            <a:avLst/>
          </a:prstGeom>
          <a:noFill/>
        </p:spPr>
        <p:txBody>
          <a:bodyPr wrap="square" rtlCol="0">
            <a:spAutoFit/>
          </a:bodyPr>
          <a:lstStyle/>
          <a:p>
            <a:r>
              <a:rPr lang="en-US" sz="1400" b="1" dirty="0"/>
              <a:t>70</a:t>
            </a:r>
          </a:p>
        </p:txBody>
      </p:sp>
      <p:sp>
        <p:nvSpPr>
          <p:cNvPr id="71" name="TextBox 70">
            <a:extLst>
              <a:ext uri="{FF2B5EF4-FFF2-40B4-BE49-F238E27FC236}">
                <a16:creationId xmlns:a16="http://schemas.microsoft.com/office/drawing/2014/main" id="{73D135DA-E7F6-4584-B225-69A92D2EB685}"/>
              </a:ext>
            </a:extLst>
          </p:cNvPr>
          <p:cNvSpPr txBox="1"/>
          <p:nvPr/>
        </p:nvSpPr>
        <p:spPr>
          <a:xfrm>
            <a:off x="6128105" y="4706150"/>
            <a:ext cx="493256" cy="307777"/>
          </a:xfrm>
          <a:prstGeom prst="rect">
            <a:avLst/>
          </a:prstGeom>
          <a:noFill/>
        </p:spPr>
        <p:txBody>
          <a:bodyPr wrap="square" rtlCol="0">
            <a:spAutoFit/>
          </a:bodyPr>
          <a:lstStyle/>
          <a:p>
            <a:r>
              <a:rPr lang="en-US" sz="1400" b="1" dirty="0"/>
              <a:t>80</a:t>
            </a:r>
          </a:p>
        </p:txBody>
      </p:sp>
      <p:sp>
        <p:nvSpPr>
          <p:cNvPr id="72" name="TextBox 71">
            <a:extLst>
              <a:ext uri="{FF2B5EF4-FFF2-40B4-BE49-F238E27FC236}">
                <a16:creationId xmlns:a16="http://schemas.microsoft.com/office/drawing/2014/main" id="{917665B8-03D2-4958-9A60-28432009D982}"/>
              </a:ext>
            </a:extLst>
          </p:cNvPr>
          <p:cNvSpPr txBox="1"/>
          <p:nvPr/>
        </p:nvSpPr>
        <p:spPr>
          <a:xfrm>
            <a:off x="6656580" y="4706150"/>
            <a:ext cx="493256" cy="307777"/>
          </a:xfrm>
          <a:prstGeom prst="rect">
            <a:avLst/>
          </a:prstGeom>
          <a:noFill/>
        </p:spPr>
        <p:txBody>
          <a:bodyPr wrap="square" rtlCol="0">
            <a:spAutoFit/>
          </a:bodyPr>
          <a:lstStyle/>
          <a:p>
            <a:r>
              <a:rPr lang="en-US" sz="1400" b="1" dirty="0"/>
              <a:t>90</a:t>
            </a:r>
          </a:p>
        </p:txBody>
      </p:sp>
      <p:sp>
        <p:nvSpPr>
          <p:cNvPr id="73" name="TextBox 72">
            <a:extLst>
              <a:ext uri="{FF2B5EF4-FFF2-40B4-BE49-F238E27FC236}">
                <a16:creationId xmlns:a16="http://schemas.microsoft.com/office/drawing/2014/main" id="{8E37C448-7349-4848-B1B3-3C081ECA1786}"/>
              </a:ext>
            </a:extLst>
          </p:cNvPr>
          <p:cNvSpPr txBox="1"/>
          <p:nvPr/>
        </p:nvSpPr>
        <p:spPr>
          <a:xfrm>
            <a:off x="7110428" y="4722857"/>
            <a:ext cx="493256" cy="307777"/>
          </a:xfrm>
          <a:prstGeom prst="rect">
            <a:avLst/>
          </a:prstGeom>
          <a:noFill/>
        </p:spPr>
        <p:txBody>
          <a:bodyPr wrap="square" rtlCol="0">
            <a:spAutoFit/>
          </a:bodyPr>
          <a:lstStyle/>
          <a:p>
            <a:r>
              <a:rPr lang="en-US" sz="1400" b="1" dirty="0"/>
              <a:t>100</a:t>
            </a:r>
          </a:p>
        </p:txBody>
      </p:sp>
    </p:spTree>
    <p:extLst>
      <p:ext uri="{BB962C8B-B14F-4D97-AF65-F5344CB8AC3E}">
        <p14:creationId xmlns:p14="http://schemas.microsoft.com/office/powerpoint/2010/main" val="326780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4" name="Picture 28">
            <a:extLst>
              <a:ext uri="{FF2B5EF4-FFF2-40B4-BE49-F238E27FC236}">
                <a16:creationId xmlns:a16="http://schemas.microsoft.com/office/drawing/2014/main" id="{1E903EA7-47FA-428E-A640-295F68C65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043" y="5353048"/>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42" name="Picture 26">
            <a:extLst>
              <a:ext uri="{FF2B5EF4-FFF2-40B4-BE49-F238E27FC236}">
                <a16:creationId xmlns:a16="http://schemas.microsoft.com/office/drawing/2014/main" id="{0A3A3E75-9E79-4A2E-800F-114F406AC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086" y="5353048"/>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a:extLst>
              <a:ext uri="{FF2B5EF4-FFF2-40B4-BE49-F238E27FC236}">
                <a16:creationId xmlns:a16="http://schemas.microsoft.com/office/drawing/2014/main" id="{755FDC3D-FBB6-40D0-89B9-AE20E7F59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043" y="2676523"/>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a:extLst>
              <a:ext uri="{FF2B5EF4-FFF2-40B4-BE49-F238E27FC236}">
                <a16:creationId xmlns:a16="http://schemas.microsoft.com/office/drawing/2014/main" id="{B1D5DBF1-66A0-449A-81EB-6AB194B5A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8168" y="2676523"/>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a:extLst>
              <a:ext uri="{FF2B5EF4-FFF2-40B4-BE49-F238E27FC236}">
                <a16:creationId xmlns:a16="http://schemas.microsoft.com/office/drawing/2014/main" id="{BCF294CE-F3BD-415E-9DE3-C0B3B1AB4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1043" y="-4"/>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a:extLst>
              <a:ext uri="{FF2B5EF4-FFF2-40B4-BE49-F238E27FC236}">
                <a16:creationId xmlns:a16="http://schemas.microsoft.com/office/drawing/2014/main" id="{DC9709F1-5EAF-4410-AD97-6D92EA06BA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8168" y="-4"/>
            <a:ext cx="3667125" cy="2676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4469DC-5D38-418D-88F0-99F20F1CD1DD}"/>
              </a:ext>
            </a:extLst>
          </p:cNvPr>
          <p:cNvSpPr txBox="1"/>
          <p:nvPr/>
        </p:nvSpPr>
        <p:spPr>
          <a:xfrm>
            <a:off x="4274450" y="1929467"/>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65575C18-BC0A-4519-BE98-C5FA2829E273}"/>
              </a:ext>
            </a:extLst>
          </p:cNvPr>
          <p:cNvSpPr txBox="1"/>
          <p:nvPr/>
        </p:nvSpPr>
        <p:spPr>
          <a:xfrm>
            <a:off x="4274449" y="4598035"/>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7CB1FCC9-A673-476E-A9D4-3E6F0F168748}"/>
              </a:ext>
            </a:extLst>
          </p:cNvPr>
          <p:cNvSpPr txBox="1"/>
          <p:nvPr/>
        </p:nvSpPr>
        <p:spPr>
          <a:xfrm>
            <a:off x="4236597" y="727456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011182FE-21B8-43B3-9480-40C025362DC5}"/>
              </a:ext>
            </a:extLst>
          </p:cNvPr>
          <p:cNvSpPr txBox="1"/>
          <p:nvPr/>
        </p:nvSpPr>
        <p:spPr>
          <a:xfrm>
            <a:off x="7916673" y="192173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56829583-47A4-4400-A948-B1CCA0FBE0A1}"/>
              </a:ext>
            </a:extLst>
          </p:cNvPr>
          <p:cNvSpPr txBox="1"/>
          <p:nvPr/>
        </p:nvSpPr>
        <p:spPr>
          <a:xfrm>
            <a:off x="7916671" y="4598035"/>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2650EF82-2CFC-4353-BE57-9D9476F7CCF2}"/>
              </a:ext>
            </a:extLst>
          </p:cNvPr>
          <p:cNvSpPr txBox="1"/>
          <p:nvPr/>
        </p:nvSpPr>
        <p:spPr>
          <a:xfrm>
            <a:off x="8037640" y="727478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419540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5152DB-FE75-4E00-97C4-5FC38B75FD9D}"/>
              </a:ext>
            </a:extLst>
          </p:cNvPr>
          <p:cNvPicPr>
            <a:picLocks noChangeAspect="1"/>
          </p:cNvPicPr>
          <p:nvPr/>
        </p:nvPicPr>
        <p:blipFill rotWithShape="1">
          <a:blip r:embed="rId2"/>
          <a:srcRect t="51942"/>
          <a:stretch/>
        </p:blipFill>
        <p:spPr>
          <a:xfrm>
            <a:off x="5925107" y="2277678"/>
            <a:ext cx="4798383" cy="3116519"/>
          </a:xfrm>
          <a:prstGeom prst="rect">
            <a:avLst/>
          </a:prstGeom>
        </p:spPr>
      </p:pic>
      <p:pic>
        <p:nvPicPr>
          <p:cNvPr id="17" name="Picture 16">
            <a:extLst>
              <a:ext uri="{FF2B5EF4-FFF2-40B4-BE49-F238E27FC236}">
                <a16:creationId xmlns:a16="http://schemas.microsoft.com/office/drawing/2014/main" id="{51A14CCC-1FD4-4B88-A422-95CDD02E35C1}"/>
              </a:ext>
            </a:extLst>
          </p:cNvPr>
          <p:cNvPicPr>
            <a:picLocks noChangeAspect="1"/>
          </p:cNvPicPr>
          <p:nvPr/>
        </p:nvPicPr>
        <p:blipFill rotWithShape="1">
          <a:blip r:embed="rId3"/>
          <a:srcRect t="1164" b="52014"/>
          <a:stretch/>
        </p:blipFill>
        <p:spPr>
          <a:xfrm>
            <a:off x="1150829" y="2277678"/>
            <a:ext cx="4694386" cy="3066207"/>
          </a:xfrm>
          <a:prstGeom prst="rect">
            <a:avLst/>
          </a:prstGeom>
        </p:spPr>
      </p:pic>
      <p:cxnSp>
        <p:nvCxnSpPr>
          <p:cNvPr id="7" name="Straight Arrow Connector 6">
            <a:extLst>
              <a:ext uri="{FF2B5EF4-FFF2-40B4-BE49-F238E27FC236}">
                <a16:creationId xmlns:a16="http://schemas.microsoft.com/office/drawing/2014/main" id="{34ADF4D6-0D71-4776-B69D-853B6AC5669D}"/>
              </a:ext>
            </a:extLst>
          </p:cNvPr>
          <p:cNvCxnSpPr>
            <a:cxnSpLocks/>
          </p:cNvCxnSpPr>
          <p:nvPr/>
        </p:nvCxnSpPr>
        <p:spPr>
          <a:xfrm rot="14400000" flipH="1">
            <a:off x="2945230" y="3930369"/>
            <a:ext cx="1" cy="5681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CDEA1022-E09F-4066-A53D-D96C2E821ABA}"/>
              </a:ext>
            </a:extLst>
          </p:cNvPr>
          <p:cNvCxnSpPr/>
          <p:nvPr/>
        </p:nvCxnSpPr>
        <p:spPr>
          <a:xfrm flipV="1">
            <a:off x="2699202" y="3829360"/>
            <a:ext cx="0" cy="527143"/>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ABA4492-D076-4E1F-BE88-6BCEE5FD9838}"/>
              </a:ext>
            </a:extLst>
          </p:cNvPr>
          <p:cNvSpPr txBox="1"/>
          <p:nvPr/>
        </p:nvSpPr>
        <p:spPr>
          <a:xfrm>
            <a:off x="2887116" y="3835938"/>
            <a:ext cx="116648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U= 10 m/s</a:t>
            </a:r>
          </a:p>
        </p:txBody>
      </p:sp>
      <p:sp>
        <p:nvSpPr>
          <p:cNvPr id="14" name="Arc 13">
            <a:extLst>
              <a:ext uri="{FF2B5EF4-FFF2-40B4-BE49-F238E27FC236}">
                <a16:creationId xmlns:a16="http://schemas.microsoft.com/office/drawing/2014/main" id="{97A95E03-382A-4866-BA6F-5633001D1D7E}"/>
              </a:ext>
            </a:extLst>
          </p:cNvPr>
          <p:cNvSpPr>
            <a:spLocks noChangeAspect="1"/>
          </p:cNvSpPr>
          <p:nvPr/>
        </p:nvSpPr>
        <p:spPr>
          <a:xfrm rot="17913356">
            <a:off x="2558158" y="4251799"/>
            <a:ext cx="263033" cy="263033"/>
          </a:xfrm>
          <a:prstGeom prst="arc">
            <a:avLst>
              <a:gd name="adj1" fmla="val 1988581"/>
              <a:gd name="adj2" fmla="val 2034995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474B177-551D-44CE-BBDB-29F1B6411F41}"/>
              </a:ext>
            </a:extLst>
          </p:cNvPr>
          <p:cNvSpPr txBox="1"/>
          <p:nvPr/>
        </p:nvSpPr>
        <p:spPr>
          <a:xfrm>
            <a:off x="2142124" y="4389362"/>
            <a:ext cx="725936" cy="276999"/>
          </a:xfrm>
          <a:prstGeom prst="rect">
            <a:avLst/>
          </a:prstGeom>
          <a:noFill/>
        </p:spPr>
        <p:txBody>
          <a:bodyPr wrap="square">
            <a:spAutoFit/>
          </a:bodyPr>
          <a:lstStyle/>
          <a:p>
            <a:r>
              <a:rPr lang="en-US" sz="1200" b="1" dirty="0">
                <a:latin typeface="Cambria" panose="02040503050406030204" pitchFamily="18" charset="0"/>
                <a:ea typeface="Cambria" panose="02040503050406030204" pitchFamily="18" charset="0"/>
              </a:rPr>
              <a:t>240</a:t>
            </a:r>
            <a:r>
              <a:rPr lang="en-US" sz="1200" b="1" i="0" dirty="0">
                <a:solidFill>
                  <a:srgbClr val="4D5156"/>
                </a:solidFill>
                <a:effectLst/>
                <a:latin typeface="Cambria" panose="02040503050406030204" pitchFamily="18" charset="0"/>
                <a:ea typeface="Cambria" panose="02040503050406030204" pitchFamily="18" charset="0"/>
              </a:rPr>
              <a:t>°</a:t>
            </a:r>
            <a:endParaRPr lang="en-US" sz="1200" b="1" dirty="0">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9155F30A-2FEF-4A07-87DF-CCADB602D120}"/>
              </a:ext>
            </a:extLst>
          </p:cNvPr>
          <p:cNvSpPr txBox="1"/>
          <p:nvPr/>
        </p:nvSpPr>
        <p:spPr>
          <a:xfrm>
            <a:off x="1887481" y="4435528"/>
            <a:ext cx="509286"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a</a:t>
            </a:r>
            <a:endParaRPr lang="en-US" b="1" dirty="0">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CD173A44-6F77-450B-990A-3B49F4DB0013}"/>
              </a:ext>
            </a:extLst>
          </p:cNvPr>
          <p:cNvSpPr txBox="1"/>
          <p:nvPr/>
        </p:nvSpPr>
        <p:spPr>
          <a:xfrm>
            <a:off x="5925107" y="5819626"/>
            <a:ext cx="509286"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b</a:t>
            </a:r>
            <a:endParaRPr lang="en-US" b="1" dirty="0">
              <a:latin typeface="Cambria" panose="02040503050406030204" pitchFamily="18" charset="0"/>
              <a:ea typeface="Cambria" panose="02040503050406030204" pitchFamily="18" charset="0"/>
            </a:endParaRPr>
          </a:p>
        </p:txBody>
      </p:sp>
      <p:sp>
        <p:nvSpPr>
          <p:cNvPr id="20" name="Rectangle 19">
            <a:extLst>
              <a:ext uri="{FF2B5EF4-FFF2-40B4-BE49-F238E27FC236}">
                <a16:creationId xmlns:a16="http://schemas.microsoft.com/office/drawing/2014/main" id="{32578758-57BE-4C41-97E0-DAF09F0250AF}"/>
              </a:ext>
            </a:extLst>
          </p:cNvPr>
          <p:cNvSpPr/>
          <p:nvPr/>
        </p:nvSpPr>
        <p:spPr>
          <a:xfrm rot="18949552">
            <a:off x="2967976" y="2980764"/>
            <a:ext cx="310934" cy="2128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2B2377-3E3E-4C06-8839-C593746FFDD6}"/>
              </a:ext>
            </a:extLst>
          </p:cNvPr>
          <p:cNvSpPr/>
          <p:nvPr/>
        </p:nvSpPr>
        <p:spPr>
          <a:xfrm rot="18949552">
            <a:off x="4490997" y="4175320"/>
            <a:ext cx="462323" cy="1723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D5A100B-D53A-49A7-9D5F-58BBCBB169C4}"/>
              </a:ext>
            </a:extLst>
          </p:cNvPr>
          <p:cNvSpPr txBox="1"/>
          <p:nvPr/>
        </p:nvSpPr>
        <p:spPr>
          <a:xfrm>
            <a:off x="2866260" y="2717855"/>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a:t>
            </a:r>
          </a:p>
        </p:txBody>
      </p:sp>
      <p:sp>
        <p:nvSpPr>
          <p:cNvPr id="23" name="TextBox 22">
            <a:extLst>
              <a:ext uri="{FF2B5EF4-FFF2-40B4-BE49-F238E27FC236}">
                <a16:creationId xmlns:a16="http://schemas.microsoft.com/office/drawing/2014/main" id="{6E7FCA54-EF0D-4F09-AB57-84C166AE8443}"/>
              </a:ext>
            </a:extLst>
          </p:cNvPr>
          <p:cNvSpPr txBox="1"/>
          <p:nvPr/>
        </p:nvSpPr>
        <p:spPr>
          <a:xfrm>
            <a:off x="4416433" y="3858808"/>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ii</a:t>
            </a:r>
          </a:p>
        </p:txBody>
      </p:sp>
      <p:sp>
        <p:nvSpPr>
          <p:cNvPr id="26" name="Rectangle 25">
            <a:extLst>
              <a:ext uri="{FF2B5EF4-FFF2-40B4-BE49-F238E27FC236}">
                <a16:creationId xmlns:a16="http://schemas.microsoft.com/office/drawing/2014/main" id="{A1458424-8973-4702-8821-0F9D13C04685}"/>
              </a:ext>
            </a:extLst>
          </p:cNvPr>
          <p:cNvSpPr/>
          <p:nvPr/>
        </p:nvSpPr>
        <p:spPr>
          <a:xfrm rot="18949552">
            <a:off x="9328013" y="4169973"/>
            <a:ext cx="462323" cy="1723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9F011F5-8CCD-49D7-BA50-52E95C061086}"/>
              </a:ext>
            </a:extLst>
          </p:cNvPr>
          <p:cNvSpPr txBox="1"/>
          <p:nvPr/>
        </p:nvSpPr>
        <p:spPr>
          <a:xfrm>
            <a:off x="7667226" y="2717854"/>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a:t>
            </a:r>
          </a:p>
        </p:txBody>
      </p:sp>
      <p:sp>
        <p:nvSpPr>
          <p:cNvPr id="28" name="TextBox 27">
            <a:extLst>
              <a:ext uri="{FF2B5EF4-FFF2-40B4-BE49-F238E27FC236}">
                <a16:creationId xmlns:a16="http://schemas.microsoft.com/office/drawing/2014/main" id="{E1C9C204-B41C-4EC3-A9B4-A6CB472DA6A0}"/>
              </a:ext>
            </a:extLst>
          </p:cNvPr>
          <p:cNvSpPr txBox="1"/>
          <p:nvPr/>
        </p:nvSpPr>
        <p:spPr>
          <a:xfrm>
            <a:off x="9296851" y="3865789"/>
            <a:ext cx="411482"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ii</a:t>
            </a:r>
          </a:p>
        </p:txBody>
      </p:sp>
      <p:sp>
        <p:nvSpPr>
          <p:cNvPr id="29" name="Rectangle 28">
            <a:extLst>
              <a:ext uri="{FF2B5EF4-FFF2-40B4-BE49-F238E27FC236}">
                <a16:creationId xmlns:a16="http://schemas.microsoft.com/office/drawing/2014/main" id="{5CA91996-9A52-4500-B0EE-6F8594F7B394}"/>
              </a:ext>
            </a:extLst>
          </p:cNvPr>
          <p:cNvSpPr/>
          <p:nvPr/>
        </p:nvSpPr>
        <p:spPr>
          <a:xfrm rot="18949552">
            <a:off x="7785200" y="2971235"/>
            <a:ext cx="310934" cy="2128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431655-DE3D-4718-9174-67462AE87E40}"/>
              </a:ext>
            </a:extLst>
          </p:cNvPr>
          <p:cNvSpPr txBox="1"/>
          <p:nvPr/>
        </p:nvSpPr>
        <p:spPr>
          <a:xfrm>
            <a:off x="2970397" y="5157247"/>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5" name="TextBox 4">
            <a:extLst>
              <a:ext uri="{FF2B5EF4-FFF2-40B4-BE49-F238E27FC236}">
                <a16:creationId xmlns:a16="http://schemas.microsoft.com/office/drawing/2014/main" id="{11456F90-4DA4-4EE4-B3B1-5EEBF1D998F0}"/>
              </a:ext>
            </a:extLst>
          </p:cNvPr>
          <p:cNvSpPr txBox="1"/>
          <p:nvPr/>
        </p:nvSpPr>
        <p:spPr>
          <a:xfrm rot="16200000">
            <a:off x="700179" y="3555310"/>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6" name="TextBox 5">
            <a:extLst>
              <a:ext uri="{FF2B5EF4-FFF2-40B4-BE49-F238E27FC236}">
                <a16:creationId xmlns:a16="http://schemas.microsoft.com/office/drawing/2014/main" id="{33D98A20-777C-41E6-BAEE-57210298F932}"/>
              </a:ext>
            </a:extLst>
          </p:cNvPr>
          <p:cNvSpPr txBox="1"/>
          <p:nvPr/>
        </p:nvSpPr>
        <p:spPr>
          <a:xfrm>
            <a:off x="7840805" y="5161293"/>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8" name="TextBox 7">
            <a:extLst>
              <a:ext uri="{FF2B5EF4-FFF2-40B4-BE49-F238E27FC236}">
                <a16:creationId xmlns:a16="http://schemas.microsoft.com/office/drawing/2014/main" id="{9182CC09-83AE-4F21-A496-B84EF601E703}"/>
              </a:ext>
            </a:extLst>
          </p:cNvPr>
          <p:cNvSpPr txBox="1"/>
          <p:nvPr/>
        </p:nvSpPr>
        <p:spPr>
          <a:xfrm rot="16200000">
            <a:off x="5490622" y="3555309"/>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Tree>
    <p:extLst>
      <p:ext uri="{BB962C8B-B14F-4D97-AF65-F5344CB8AC3E}">
        <p14:creationId xmlns:p14="http://schemas.microsoft.com/office/powerpoint/2010/main" val="3739908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97F6B-7AB0-4E65-A1D8-3430EAC692EE}"/>
              </a:ext>
            </a:extLst>
          </p:cNvPr>
          <p:cNvPicPr>
            <a:picLocks noChangeAspect="1"/>
          </p:cNvPicPr>
          <p:nvPr/>
        </p:nvPicPr>
        <p:blipFill>
          <a:blip r:embed="rId2"/>
          <a:stretch>
            <a:fillRect/>
          </a:stretch>
        </p:blipFill>
        <p:spPr>
          <a:xfrm>
            <a:off x="4499883" y="205757"/>
            <a:ext cx="3714750" cy="2695575"/>
          </a:xfrm>
          <a:prstGeom prst="rect">
            <a:avLst/>
          </a:prstGeom>
        </p:spPr>
      </p:pic>
      <p:pic>
        <p:nvPicPr>
          <p:cNvPr id="7" name="Picture 6">
            <a:extLst>
              <a:ext uri="{FF2B5EF4-FFF2-40B4-BE49-F238E27FC236}">
                <a16:creationId xmlns:a16="http://schemas.microsoft.com/office/drawing/2014/main" id="{74CB4AFB-F4C0-455E-B2F1-4B17A669B1AB}"/>
              </a:ext>
            </a:extLst>
          </p:cNvPr>
          <p:cNvPicPr>
            <a:picLocks noChangeAspect="1"/>
          </p:cNvPicPr>
          <p:nvPr/>
        </p:nvPicPr>
        <p:blipFill>
          <a:blip r:embed="rId3"/>
          <a:stretch>
            <a:fillRect/>
          </a:stretch>
        </p:blipFill>
        <p:spPr>
          <a:xfrm>
            <a:off x="276128" y="267670"/>
            <a:ext cx="3876675" cy="2571750"/>
          </a:xfrm>
          <a:prstGeom prst="rect">
            <a:avLst/>
          </a:prstGeom>
        </p:spPr>
      </p:pic>
      <p:pic>
        <p:nvPicPr>
          <p:cNvPr id="8" name="Picture 7">
            <a:extLst>
              <a:ext uri="{FF2B5EF4-FFF2-40B4-BE49-F238E27FC236}">
                <a16:creationId xmlns:a16="http://schemas.microsoft.com/office/drawing/2014/main" id="{DDDB8B1A-ECF8-4B31-BE05-77C3852B00A0}"/>
              </a:ext>
            </a:extLst>
          </p:cNvPr>
          <p:cNvPicPr>
            <a:picLocks noChangeAspect="1"/>
          </p:cNvPicPr>
          <p:nvPr/>
        </p:nvPicPr>
        <p:blipFill>
          <a:blip r:embed="rId4"/>
          <a:stretch>
            <a:fillRect/>
          </a:stretch>
        </p:blipFill>
        <p:spPr>
          <a:xfrm>
            <a:off x="299940" y="2901332"/>
            <a:ext cx="3829050" cy="2609850"/>
          </a:xfrm>
          <a:prstGeom prst="rect">
            <a:avLst/>
          </a:prstGeom>
        </p:spPr>
      </p:pic>
      <p:pic>
        <p:nvPicPr>
          <p:cNvPr id="9" name="Picture 8">
            <a:extLst>
              <a:ext uri="{FF2B5EF4-FFF2-40B4-BE49-F238E27FC236}">
                <a16:creationId xmlns:a16="http://schemas.microsoft.com/office/drawing/2014/main" id="{2D573AC6-B105-4F1F-8ABA-A8D0FC63C877}"/>
              </a:ext>
            </a:extLst>
          </p:cNvPr>
          <p:cNvPicPr>
            <a:picLocks noChangeAspect="1"/>
          </p:cNvPicPr>
          <p:nvPr/>
        </p:nvPicPr>
        <p:blipFill>
          <a:blip r:embed="rId5"/>
          <a:stretch>
            <a:fillRect/>
          </a:stretch>
        </p:blipFill>
        <p:spPr>
          <a:xfrm>
            <a:off x="4499883" y="2839420"/>
            <a:ext cx="3838575" cy="2781300"/>
          </a:xfrm>
          <a:prstGeom prst="rect">
            <a:avLst/>
          </a:prstGeom>
        </p:spPr>
      </p:pic>
    </p:spTree>
    <p:extLst>
      <p:ext uri="{BB962C8B-B14F-4D97-AF65-F5344CB8AC3E}">
        <p14:creationId xmlns:p14="http://schemas.microsoft.com/office/powerpoint/2010/main" val="361489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6EEB10-2D78-4628-A6C1-B2A00271AE8E}"/>
              </a:ext>
            </a:extLst>
          </p:cNvPr>
          <p:cNvPicPr>
            <a:picLocks noChangeAspect="1"/>
          </p:cNvPicPr>
          <p:nvPr/>
        </p:nvPicPr>
        <p:blipFill>
          <a:blip r:embed="rId2"/>
          <a:stretch>
            <a:fillRect/>
          </a:stretch>
        </p:blipFill>
        <p:spPr>
          <a:xfrm>
            <a:off x="0" y="0"/>
            <a:ext cx="5836356" cy="3883059"/>
          </a:xfrm>
          <a:prstGeom prst="rect">
            <a:avLst/>
          </a:prstGeom>
        </p:spPr>
      </p:pic>
      <p:pic>
        <p:nvPicPr>
          <p:cNvPr id="3074" name="Picture 2">
            <a:extLst>
              <a:ext uri="{FF2B5EF4-FFF2-40B4-BE49-F238E27FC236}">
                <a16:creationId xmlns:a16="http://schemas.microsoft.com/office/drawing/2014/main" id="{EDCEAE94-1B9F-485E-AF15-1F296039C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888" y="3883059"/>
            <a:ext cx="3705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36B6BAC-C273-46B9-9B01-8C39D71CB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763" y="3883058"/>
            <a:ext cx="3667125" cy="2524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DD075C-C27B-4948-8C74-989484E75F73}"/>
              </a:ext>
            </a:extLst>
          </p:cNvPr>
          <p:cNvSpPr txBox="1"/>
          <p:nvPr/>
        </p:nvSpPr>
        <p:spPr>
          <a:xfrm>
            <a:off x="5945981" y="5604986"/>
            <a:ext cx="300038"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3" name="TextBox 2">
            <a:extLst>
              <a:ext uri="{FF2B5EF4-FFF2-40B4-BE49-F238E27FC236}">
                <a16:creationId xmlns:a16="http://schemas.microsoft.com/office/drawing/2014/main" id="{16B8F5EF-945F-4BA1-ADD9-032A957FCBB1}"/>
              </a:ext>
            </a:extLst>
          </p:cNvPr>
          <p:cNvSpPr txBox="1"/>
          <p:nvPr/>
        </p:nvSpPr>
        <p:spPr>
          <a:xfrm>
            <a:off x="9734550" y="5604986"/>
            <a:ext cx="300038"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250865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2BF929-CFC7-4B13-9374-DB49C2DB1FCD}"/>
              </a:ext>
            </a:extLst>
          </p:cNvPr>
          <p:cNvPicPr>
            <a:picLocks noChangeAspect="1"/>
          </p:cNvPicPr>
          <p:nvPr/>
        </p:nvPicPr>
        <p:blipFill rotWithShape="1">
          <a:blip r:embed="rId2"/>
          <a:srcRect l="1352" t="751" r="930" b="1844"/>
          <a:stretch/>
        </p:blipFill>
        <p:spPr>
          <a:xfrm>
            <a:off x="1817964" y="627077"/>
            <a:ext cx="7139031" cy="5603846"/>
          </a:xfrm>
          <a:prstGeom prst="rect">
            <a:avLst/>
          </a:prstGeom>
        </p:spPr>
      </p:pic>
      <p:sp>
        <p:nvSpPr>
          <p:cNvPr id="6" name="TextBox 5">
            <a:extLst>
              <a:ext uri="{FF2B5EF4-FFF2-40B4-BE49-F238E27FC236}">
                <a16:creationId xmlns:a16="http://schemas.microsoft.com/office/drawing/2014/main" id="{098DC87B-5AD5-4CE0-AE45-A62E6A6E21CF}"/>
              </a:ext>
            </a:extLst>
          </p:cNvPr>
          <p:cNvSpPr txBox="1"/>
          <p:nvPr/>
        </p:nvSpPr>
        <p:spPr>
          <a:xfrm>
            <a:off x="2371725" y="627077"/>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10</a:t>
            </a:r>
          </a:p>
        </p:txBody>
      </p:sp>
      <p:sp>
        <p:nvSpPr>
          <p:cNvPr id="7" name="TextBox 6">
            <a:extLst>
              <a:ext uri="{FF2B5EF4-FFF2-40B4-BE49-F238E27FC236}">
                <a16:creationId xmlns:a16="http://schemas.microsoft.com/office/drawing/2014/main" id="{3F823451-C736-479D-9051-A43EB7371E34}"/>
              </a:ext>
            </a:extLst>
          </p:cNvPr>
          <p:cNvSpPr txBox="1"/>
          <p:nvPr/>
        </p:nvSpPr>
        <p:spPr>
          <a:xfrm>
            <a:off x="2371725" y="1733550"/>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20</a:t>
            </a:r>
          </a:p>
        </p:txBody>
      </p:sp>
      <p:sp>
        <p:nvSpPr>
          <p:cNvPr id="8" name="TextBox 7">
            <a:extLst>
              <a:ext uri="{FF2B5EF4-FFF2-40B4-BE49-F238E27FC236}">
                <a16:creationId xmlns:a16="http://schemas.microsoft.com/office/drawing/2014/main" id="{DD86BA22-0ACD-4A11-B6DB-97C3DB873E9E}"/>
              </a:ext>
            </a:extLst>
          </p:cNvPr>
          <p:cNvSpPr txBox="1"/>
          <p:nvPr/>
        </p:nvSpPr>
        <p:spPr>
          <a:xfrm>
            <a:off x="2371725" y="2840023"/>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12</a:t>
            </a:r>
          </a:p>
        </p:txBody>
      </p:sp>
      <p:sp>
        <p:nvSpPr>
          <p:cNvPr id="9" name="TextBox 8">
            <a:extLst>
              <a:ext uri="{FF2B5EF4-FFF2-40B4-BE49-F238E27FC236}">
                <a16:creationId xmlns:a16="http://schemas.microsoft.com/office/drawing/2014/main" id="{9CDED123-FA5B-4206-90D5-E8902F210BAA}"/>
              </a:ext>
            </a:extLst>
          </p:cNvPr>
          <p:cNvSpPr txBox="1"/>
          <p:nvPr/>
        </p:nvSpPr>
        <p:spPr>
          <a:xfrm>
            <a:off x="2371725" y="3852386"/>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11</a:t>
            </a:r>
          </a:p>
        </p:txBody>
      </p:sp>
      <p:sp>
        <p:nvSpPr>
          <p:cNvPr id="10" name="TextBox 9">
            <a:extLst>
              <a:ext uri="{FF2B5EF4-FFF2-40B4-BE49-F238E27FC236}">
                <a16:creationId xmlns:a16="http://schemas.microsoft.com/office/drawing/2014/main" id="{54BFA36C-7956-4A33-82EE-A51468149D77}"/>
              </a:ext>
            </a:extLst>
          </p:cNvPr>
          <p:cNvSpPr txBox="1"/>
          <p:nvPr/>
        </p:nvSpPr>
        <p:spPr>
          <a:xfrm>
            <a:off x="2286000" y="4940379"/>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7</a:t>
            </a:r>
          </a:p>
        </p:txBody>
      </p:sp>
    </p:spTree>
    <p:extLst>
      <p:ext uri="{BB962C8B-B14F-4D97-AF65-F5344CB8AC3E}">
        <p14:creationId xmlns:p14="http://schemas.microsoft.com/office/powerpoint/2010/main" val="280122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162971-113F-4385-9800-0A870716226E}"/>
              </a:ext>
            </a:extLst>
          </p:cNvPr>
          <p:cNvPicPr>
            <a:picLocks noChangeAspect="1"/>
          </p:cNvPicPr>
          <p:nvPr/>
        </p:nvPicPr>
        <p:blipFill rotWithShape="1">
          <a:blip r:embed="rId2"/>
          <a:srcRect l="3025" t="2897" r="5516" b="3261"/>
          <a:stretch/>
        </p:blipFill>
        <p:spPr>
          <a:xfrm>
            <a:off x="7693621" y="2281381"/>
            <a:ext cx="2447926" cy="2466975"/>
          </a:xfrm>
          <a:prstGeom prst="rect">
            <a:avLst/>
          </a:prstGeom>
        </p:spPr>
      </p:pic>
      <p:sp>
        <p:nvSpPr>
          <p:cNvPr id="5" name="TextBox 4">
            <a:extLst>
              <a:ext uri="{FF2B5EF4-FFF2-40B4-BE49-F238E27FC236}">
                <a16:creationId xmlns:a16="http://schemas.microsoft.com/office/drawing/2014/main" id="{C4891F39-D0EA-4788-A173-8802B8C8A396}"/>
              </a:ext>
            </a:extLst>
          </p:cNvPr>
          <p:cNvSpPr txBox="1"/>
          <p:nvPr/>
        </p:nvSpPr>
        <p:spPr>
          <a:xfrm>
            <a:off x="1800225" y="504825"/>
            <a:ext cx="633507" cy="369332"/>
          </a:xfrm>
          <a:prstGeom prst="rect">
            <a:avLst/>
          </a:prstGeom>
          <a:noFill/>
        </p:spPr>
        <p:txBody>
          <a:bodyPr wrap="none" rtlCol="0">
            <a:spAutoFit/>
          </a:bodyPr>
          <a:lstStyle/>
          <a:p>
            <a:r>
              <a:rPr lang="en-US" dirty="0"/>
              <a:t>Ohio</a:t>
            </a:r>
          </a:p>
        </p:txBody>
      </p:sp>
      <p:pic>
        <p:nvPicPr>
          <p:cNvPr id="7" name="Graphic 6" descr="Star">
            <a:extLst>
              <a:ext uri="{FF2B5EF4-FFF2-40B4-BE49-F238E27FC236}">
                <a16:creationId xmlns:a16="http://schemas.microsoft.com/office/drawing/2014/main" id="{03956E91-6A41-4201-80E7-4D8AE53EFC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4166"/>
            <a:ext cx="703889" cy="703889"/>
          </a:xfrm>
          <a:prstGeom prst="rect">
            <a:avLst/>
          </a:prstGeom>
        </p:spPr>
      </p:pic>
      <p:pic>
        <p:nvPicPr>
          <p:cNvPr id="3" name="Picture 2">
            <a:extLst>
              <a:ext uri="{FF2B5EF4-FFF2-40B4-BE49-F238E27FC236}">
                <a16:creationId xmlns:a16="http://schemas.microsoft.com/office/drawing/2014/main" id="{58349741-5148-4E69-9FB0-71F192ED3F08}"/>
              </a:ext>
            </a:extLst>
          </p:cNvPr>
          <p:cNvPicPr>
            <a:picLocks noChangeAspect="1"/>
          </p:cNvPicPr>
          <p:nvPr/>
        </p:nvPicPr>
        <p:blipFill>
          <a:blip r:embed="rId5"/>
          <a:stretch>
            <a:fillRect/>
          </a:stretch>
        </p:blipFill>
        <p:spPr>
          <a:xfrm>
            <a:off x="3761326" y="1247076"/>
            <a:ext cx="3835342" cy="3689599"/>
          </a:xfrm>
          <a:prstGeom prst="rect">
            <a:avLst/>
          </a:prstGeom>
        </p:spPr>
      </p:pic>
      <p:cxnSp>
        <p:nvCxnSpPr>
          <p:cNvPr id="8" name="Straight Arrow Connector 7">
            <a:extLst>
              <a:ext uri="{FF2B5EF4-FFF2-40B4-BE49-F238E27FC236}">
                <a16:creationId xmlns:a16="http://schemas.microsoft.com/office/drawing/2014/main" id="{DA71089A-C12B-4779-B74E-F017A1F7562D}"/>
              </a:ext>
            </a:extLst>
          </p:cNvPr>
          <p:cNvCxnSpPr/>
          <p:nvPr/>
        </p:nvCxnSpPr>
        <p:spPr>
          <a:xfrm flipV="1">
            <a:off x="4777967" y="4080194"/>
            <a:ext cx="0" cy="310393"/>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D16EB82D-1D49-4DDA-A94A-7C0AB29C15D0}"/>
              </a:ext>
            </a:extLst>
          </p:cNvPr>
          <p:cNvCxnSpPr>
            <a:cxnSpLocks/>
          </p:cNvCxnSpPr>
          <p:nvPr/>
        </p:nvCxnSpPr>
        <p:spPr>
          <a:xfrm rot="5400000" flipV="1">
            <a:off x="5039425" y="4316485"/>
            <a:ext cx="0" cy="310393"/>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3049AABB-181C-4595-AE49-672C89062275}"/>
              </a:ext>
            </a:extLst>
          </p:cNvPr>
          <p:cNvSpPr txBox="1"/>
          <p:nvPr/>
        </p:nvSpPr>
        <p:spPr>
          <a:xfrm>
            <a:off x="4406056" y="4092855"/>
            <a:ext cx="494947" cy="307777"/>
          </a:xfrm>
          <a:prstGeom prst="rect">
            <a:avLst/>
          </a:prstGeom>
          <a:noFill/>
        </p:spPr>
        <p:txBody>
          <a:bodyPr wrap="square" rtlCol="0">
            <a:spAutoFit/>
          </a:bodyPr>
          <a:lstStyle/>
          <a:p>
            <a:r>
              <a:rPr lang="en-US" sz="1400" b="1" dirty="0" err="1">
                <a:solidFill>
                  <a:srgbClr val="1D2BFB"/>
                </a:solidFill>
                <a:latin typeface="Cambria" panose="02040503050406030204" pitchFamily="18" charset="0"/>
                <a:ea typeface="Cambria" panose="02040503050406030204" pitchFamily="18" charset="0"/>
              </a:rPr>
              <a:t>5D</a:t>
            </a:r>
            <a:endParaRPr lang="en-US" sz="1400" b="1" dirty="0">
              <a:solidFill>
                <a:srgbClr val="1D2BFB"/>
              </a:solidFill>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3FE7E44B-CF3C-4511-B0C8-75B2224D66C7}"/>
              </a:ext>
            </a:extLst>
          </p:cNvPr>
          <p:cNvSpPr txBox="1"/>
          <p:nvPr/>
        </p:nvSpPr>
        <p:spPr>
          <a:xfrm>
            <a:off x="4811523" y="4190457"/>
            <a:ext cx="545284" cy="307777"/>
          </a:xfrm>
          <a:prstGeom prst="rect">
            <a:avLst/>
          </a:prstGeom>
          <a:noFill/>
        </p:spPr>
        <p:txBody>
          <a:bodyPr wrap="square" rtlCol="0">
            <a:spAutoFit/>
          </a:bodyPr>
          <a:lstStyle/>
          <a:p>
            <a:r>
              <a:rPr lang="en-US" sz="1400" b="1" dirty="0" err="1">
                <a:solidFill>
                  <a:srgbClr val="1D2BFB"/>
                </a:solidFill>
                <a:latin typeface="Cambria" panose="02040503050406030204" pitchFamily="18" charset="0"/>
                <a:ea typeface="Cambria" panose="02040503050406030204" pitchFamily="18" charset="0"/>
              </a:rPr>
              <a:t>5D</a:t>
            </a:r>
            <a:endParaRPr lang="en-US" sz="1400" b="1" dirty="0">
              <a:solidFill>
                <a:srgbClr val="1D2BFB"/>
              </a:solidFill>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972A0571-77B9-4374-9799-10DFA5D31D43}"/>
              </a:ext>
            </a:extLst>
          </p:cNvPr>
          <p:cNvSpPr txBox="1"/>
          <p:nvPr/>
        </p:nvSpPr>
        <p:spPr>
          <a:xfrm>
            <a:off x="3664373" y="4298179"/>
            <a:ext cx="342900"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a</a:t>
            </a:r>
          </a:p>
        </p:txBody>
      </p:sp>
      <p:sp>
        <p:nvSpPr>
          <p:cNvPr id="17" name="TextBox 16">
            <a:extLst>
              <a:ext uri="{FF2B5EF4-FFF2-40B4-BE49-F238E27FC236}">
                <a16:creationId xmlns:a16="http://schemas.microsoft.com/office/drawing/2014/main" id="{BE769A64-7E24-4278-9A51-40CF91F1802E}"/>
              </a:ext>
            </a:extLst>
          </p:cNvPr>
          <p:cNvSpPr txBox="1"/>
          <p:nvPr/>
        </p:nvSpPr>
        <p:spPr>
          <a:xfrm>
            <a:off x="7694147" y="4368242"/>
            <a:ext cx="3429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116088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5AE6877-5338-4AF7-9362-18F70A5A92F0}"/>
              </a:ext>
            </a:extLst>
          </p:cNvPr>
          <p:cNvSpPr/>
          <p:nvPr/>
        </p:nvSpPr>
        <p:spPr>
          <a:xfrm>
            <a:off x="8418789" y="471268"/>
            <a:ext cx="1273171" cy="10902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08E8A2-DFF9-482B-B869-754CBA9E4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541349" y="985926"/>
            <a:ext cx="72888" cy="72888"/>
          </a:xfrm>
          <a:prstGeom prst="rect">
            <a:avLst/>
          </a:prstGeom>
        </p:spPr>
      </p:pic>
      <p:pic>
        <p:nvPicPr>
          <p:cNvPr id="12" name="Picture 11">
            <a:extLst>
              <a:ext uri="{FF2B5EF4-FFF2-40B4-BE49-F238E27FC236}">
                <a16:creationId xmlns:a16="http://schemas.microsoft.com/office/drawing/2014/main" id="{41AFE06F-B8F8-4E3F-9CD5-B66A4F309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8541349" y="782602"/>
            <a:ext cx="72888" cy="72888"/>
          </a:xfrm>
          <a:prstGeom prst="rect">
            <a:avLst/>
          </a:prstGeom>
        </p:spPr>
      </p:pic>
      <p:pic>
        <p:nvPicPr>
          <p:cNvPr id="14" name="Picture 13">
            <a:extLst>
              <a:ext uri="{FF2B5EF4-FFF2-40B4-BE49-F238E27FC236}">
                <a16:creationId xmlns:a16="http://schemas.microsoft.com/office/drawing/2014/main" id="{9781FD5C-EFE6-4B6C-8287-6200E690E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8541349" y="1189250"/>
            <a:ext cx="72888" cy="72888"/>
          </a:xfrm>
          <a:prstGeom prst="rect">
            <a:avLst/>
          </a:prstGeom>
        </p:spPr>
      </p:pic>
      <p:pic>
        <p:nvPicPr>
          <p:cNvPr id="16" name="Picture 15">
            <a:extLst>
              <a:ext uri="{FF2B5EF4-FFF2-40B4-BE49-F238E27FC236}">
                <a16:creationId xmlns:a16="http://schemas.microsoft.com/office/drawing/2014/main" id="{D3A612D5-200C-430E-891B-2633C5DE5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8540092" y="1392574"/>
            <a:ext cx="72888" cy="72888"/>
          </a:xfrm>
          <a:prstGeom prst="rect">
            <a:avLst/>
          </a:prstGeom>
        </p:spPr>
      </p:pic>
      <p:pic>
        <p:nvPicPr>
          <p:cNvPr id="19" name="Picture 18">
            <a:extLst>
              <a:ext uri="{FF2B5EF4-FFF2-40B4-BE49-F238E27FC236}">
                <a16:creationId xmlns:a16="http://schemas.microsoft.com/office/drawing/2014/main" id="{BEA005C7-4A6D-4E69-8885-6A18A0DE3F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8541352" y="579278"/>
            <a:ext cx="72888" cy="72888"/>
          </a:xfrm>
          <a:prstGeom prst="rect">
            <a:avLst/>
          </a:prstGeom>
        </p:spPr>
      </p:pic>
      <p:sp>
        <p:nvSpPr>
          <p:cNvPr id="20" name="TextBox 19">
            <a:extLst>
              <a:ext uri="{FF2B5EF4-FFF2-40B4-BE49-F238E27FC236}">
                <a16:creationId xmlns:a16="http://schemas.microsoft.com/office/drawing/2014/main" id="{EB52FC0F-E18F-4BA7-A575-E68198F5D56A}"/>
              </a:ext>
            </a:extLst>
          </p:cNvPr>
          <p:cNvSpPr txBox="1"/>
          <p:nvPr/>
        </p:nvSpPr>
        <p:spPr>
          <a:xfrm>
            <a:off x="8612980" y="477222"/>
            <a:ext cx="553674"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West</a:t>
            </a:r>
          </a:p>
        </p:txBody>
      </p:sp>
      <p:sp>
        <p:nvSpPr>
          <p:cNvPr id="21" name="TextBox 20">
            <a:extLst>
              <a:ext uri="{FF2B5EF4-FFF2-40B4-BE49-F238E27FC236}">
                <a16:creationId xmlns:a16="http://schemas.microsoft.com/office/drawing/2014/main" id="{3DD73C80-065C-4CF5-B5EA-1C4336F199E4}"/>
              </a:ext>
            </a:extLst>
          </p:cNvPr>
          <p:cNvSpPr txBox="1"/>
          <p:nvPr/>
        </p:nvSpPr>
        <p:spPr>
          <a:xfrm>
            <a:off x="8612980" y="680546"/>
            <a:ext cx="771255"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Interior</a:t>
            </a:r>
          </a:p>
        </p:txBody>
      </p:sp>
      <p:sp>
        <p:nvSpPr>
          <p:cNvPr id="22" name="TextBox 21">
            <a:extLst>
              <a:ext uri="{FF2B5EF4-FFF2-40B4-BE49-F238E27FC236}">
                <a16:creationId xmlns:a16="http://schemas.microsoft.com/office/drawing/2014/main" id="{47D03104-4CE8-499F-8F6E-5CAA1F02C064}"/>
              </a:ext>
            </a:extLst>
          </p:cNvPr>
          <p:cNvSpPr txBox="1"/>
          <p:nvPr/>
        </p:nvSpPr>
        <p:spPr>
          <a:xfrm>
            <a:off x="8612423" y="877917"/>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Great Lakes</a:t>
            </a:r>
          </a:p>
        </p:txBody>
      </p:sp>
      <p:sp>
        <p:nvSpPr>
          <p:cNvPr id="23" name="TextBox 22">
            <a:extLst>
              <a:ext uri="{FF2B5EF4-FFF2-40B4-BE49-F238E27FC236}">
                <a16:creationId xmlns:a16="http://schemas.microsoft.com/office/drawing/2014/main" id="{96A94C32-59C3-422F-AA25-2CDD390F16E1}"/>
              </a:ext>
            </a:extLst>
          </p:cNvPr>
          <p:cNvSpPr txBox="1"/>
          <p:nvPr/>
        </p:nvSpPr>
        <p:spPr>
          <a:xfrm>
            <a:off x="8612423" y="1081241"/>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North East</a:t>
            </a:r>
          </a:p>
        </p:txBody>
      </p:sp>
      <p:sp>
        <p:nvSpPr>
          <p:cNvPr id="24" name="TextBox 23">
            <a:extLst>
              <a:ext uri="{FF2B5EF4-FFF2-40B4-BE49-F238E27FC236}">
                <a16:creationId xmlns:a16="http://schemas.microsoft.com/office/drawing/2014/main" id="{0BD6A22D-0F21-4F9B-8911-0817CF894E15}"/>
              </a:ext>
            </a:extLst>
          </p:cNvPr>
          <p:cNvSpPr txBox="1"/>
          <p:nvPr/>
        </p:nvSpPr>
        <p:spPr>
          <a:xfrm>
            <a:off x="8612423" y="1290518"/>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South East</a:t>
            </a:r>
          </a:p>
        </p:txBody>
      </p:sp>
      <p:pic>
        <p:nvPicPr>
          <p:cNvPr id="28" name="Picture 27">
            <a:extLst>
              <a:ext uri="{FF2B5EF4-FFF2-40B4-BE49-F238E27FC236}">
                <a16:creationId xmlns:a16="http://schemas.microsoft.com/office/drawing/2014/main" id="{1256116F-0D1B-4BFC-8D91-E3BE0D165141}"/>
              </a:ext>
            </a:extLst>
          </p:cNvPr>
          <p:cNvPicPr>
            <a:picLocks noChangeAspect="1"/>
          </p:cNvPicPr>
          <p:nvPr/>
        </p:nvPicPr>
        <p:blipFill rotWithShape="1">
          <a:blip r:embed="rId7"/>
          <a:srcRect t="11400"/>
          <a:stretch/>
        </p:blipFill>
        <p:spPr>
          <a:xfrm>
            <a:off x="5148785" y="3517106"/>
            <a:ext cx="3429000" cy="3038078"/>
          </a:xfrm>
          <a:prstGeom prst="rect">
            <a:avLst/>
          </a:prstGeom>
        </p:spPr>
      </p:pic>
      <p:pic>
        <p:nvPicPr>
          <p:cNvPr id="29" name="Picture 28">
            <a:extLst>
              <a:ext uri="{FF2B5EF4-FFF2-40B4-BE49-F238E27FC236}">
                <a16:creationId xmlns:a16="http://schemas.microsoft.com/office/drawing/2014/main" id="{39C04B00-BBB7-46E1-B750-EE8F974DAD1D}"/>
              </a:ext>
            </a:extLst>
          </p:cNvPr>
          <p:cNvPicPr>
            <a:picLocks noChangeAspect="1"/>
          </p:cNvPicPr>
          <p:nvPr/>
        </p:nvPicPr>
        <p:blipFill rotWithShape="1">
          <a:blip r:embed="rId8"/>
          <a:srcRect t="11401"/>
          <a:stretch/>
        </p:blipFill>
        <p:spPr>
          <a:xfrm>
            <a:off x="1732527" y="3517106"/>
            <a:ext cx="3429000" cy="3038078"/>
          </a:xfrm>
          <a:prstGeom prst="rect">
            <a:avLst/>
          </a:prstGeom>
        </p:spPr>
      </p:pic>
      <p:pic>
        <p:nvPicPr>
          <p:cNvPr id="30" name="Picture 29">
            <a:extLst>
              <a:ext uri="{FF2B5EF4-FFF2-40B4-BE49-F238E27FC236}">
                <a16:creationId xmlns:a16="http://schemas.microsoft.com/office/drawing/2014/main" id="{267F128A-BBA4-40C7-9886-76D59DB8DC58}"/>
              </a:ext>
            </a:extLst>
          </p:cNvPr>
          <p:cNvPicPr>
            <a:picLocks noChangeAspect="1"/>
          </p:cNvPicPr>
          <p:nvPr/>
        </p:nvPicPr>
        <p:blipFill rotWithShape="1">
          <a:blip r:embed="rId9"/>
          <a:srcRect t="11401"/>
          <a:stretch/>
        </p:blipFill>
        <p:spPr>
          <a:xfrm>
            <a:off x="8418789" y="3581882"/>
            <a:ext cx="3429000" cy="3038079"/>
          </a:xfrm>
          <a:prstGeom prst="rect">
            <a:avLst/>
          </a:prstGeom>
        </p:spPr>
      </p:pic>
      <p:cxnSp>
        <p:nvCxnSpPr>
          <p:cNvPr id="32" name="Straight Connector 31">
            <a:extLst>
              <a:ext uri="{FF2B5EF4-FFF2-40B4-BE49-F238E27FC236}">
                <a16:creationId xmlns:a16="http://schemas.microsoft.com/office/drawing/2014/main" id="{60706E84-AE88-4F31-9E37-F5772E0D9BDB}"/>
              </a:ext>
            </a:extLst>
          </p:cNvPr>
          <p:cNvCxnSpPr>
            <a:cxnSpLocks/>
          </p:cNvCxnSpPr>
          <p:nvPr/>
        </p:nvCxnSpPr>
        <p:spPr>
          <a:xfrm>
            <a:off x="10133289" y="3733101"/>
            <a:ext cx="0" cy="2474752"/>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3ACDF0-ABF2-414E-B181-63D7CCE2D527}"/>
              </a:ext>
            </a:extLst>
          </p:cNvPr>
          <p:cNvCxnSpPr>
            <a:cxnSpLocks/>
          </p:cNvCxnSpPr>
          <p:nvPr/>
        </p:nvCxnSpPr>
        <p:spPr>
          <a:xfrm>
            <a:off x="11384647" y="3724712"/>
            <a:ext cx="0" cy="2474752"/>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73A8E99-DA2E-4AB1-AD8D-2023B6EEE5B4}"/>
              </a:ext>
            </a:extLst>
          </p:cNvPr>
          <p:cNvSpPr txBox="1"/>
          <p:nvPr/>
        </p:nvSpPr>
        <p:spPr>
          <a:xfrm>
            <a:off x="9906963" y="5827572"/>
            <a:ext cx="419447" cy="338554"/>
          </a:xfrm>
          <a:prstGeom prst="rect">
            <a:avLst/>
          </a:prstGeom>
          <a:noFill/>
        </p:spPr>
        <p:txBody>
          <a:bodyPr wrap="square" rtlCol="0">
            <a:spAutoFit/>
          </a:bodyPr>
          <a:lstStyle/>
          <a:p>
            <a:r>
              <a:rPr lang="en-US" sz="1600" b="1" dirty="0">
                <a:solidFill>
                  <a:srgbClr val="1D2BFB"/>
                </a:solidFill>
              </a:rPr>
              <a:t>II</a:t>
            </a:r>
          </a:p>
        </p:txBody>
      </p:sp>
      <p:sp>
        <p:nvSpPr>
          <p:cNvPr id="38" name="TextBox 37">
            <a:extLst>
              <a:ext uri="{FF2B5EF4-FFF2-40B4-BE49-F238E27FC236}">
                <a16:creationId xmlns:a16="http://schemas.microsoft.com/office/drawing/2014/main" id="{1309741B-1CBA-46E3-8CA7-B5D0F4585AB9}"/>
              </a:ext>
            </a:extLst>
          </p:cNvPr>
          <p:cNvSpPr txBox="1"/>
          <p:nvPr/>
        </p:nvSpPr>
        <p:spPr>
          <a:xfrm>
            <a:off x="10880699" y="5805184"/>
            <a:ext cx="689766" cy="338554"/>
          </a:xfrm>
          <a:prstGeom prst="rect">
            <a:avLst/>
          </a:prstGeom>
          <a:noFill/>
        </p:spPr>
        <p:txBody>
          <a:bodyPr wrap="square" rtlCol="0">
            <a:spAutoFit/>
          </a:bodyPr>
          <a:lstStyle/>
          <a:p>
            <a:r>
              <a:rPr lang="en-US" sz="1600" b="1" dirty="0" err="1"/>
              <a:t>III</a:t>
            </a:r>
            <a:r>
              <a:rPr lang="en-US" sz="1600" b="1" dirty="0" err="1">
                <a:solidFill>
                  <a:srgbClr val="1D2BFB"/>
                </a:solidFill>
              </a:rPr>
              <a:t>,III</a:t>
            </a:r>
            <a:endParaRPr lang="en-US" sz="1600" b="1" dirty="0">
              <a:solidFill>
                <a:srgbClr val="1D2BFB"/>
              </a:solidFill>
            </a:endParaRPr>
          </a:p>
        </p:txBody>
      </p:sp>
      <p:cxnSp>
        <p:nvCxnSpPr>
          <p:cNvPr id="39" name="Straight Connector 38">
            <a:extLst>
              <a:ext uri="{FF2B5EF4-FFF2-40B4-BE49-F238E27FC236}">
                <a16:creationId xmlns:a16="http://schemas.microsoft.com/office/drawing/2014/main" id="{3B294AF2-3D20-4DFF-A6A5-C128B24831AF}"/>
              </a:ext>
            </a:extLst>
          </p:cNvPr>
          <p:cNvCxnSpPr>
            <a:cxnSpLocks/>
          </p:cNvCxnSpPr>
          <p:nvPr/>
        </p:nvCxnSpPr>
        <p:spPr>
          <a:xfrm>
            <a:off x="3247325" y="3676475"/>
            <a:ext cx="0" cy="2464484"/>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F27F06-873A-48AD-BF3B-768CD856547C}"/>
              </a:ext>
            </a:extLst>
          </p:cNvPr>
          <p:cNvCxnSpPr>
            <a:cxnSpLocks/>
          </p:cNvCxnSpPr>
          <p:nvPr/>
        </p:nvCxnSpPr>
        <p:spPr>
          <a:xfrm>
            <a:off x="3030610" y="3676475"/>
            <a:ext cx="0" cy="246448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D4635B9-8ED7-4929-9C45-E47E2CD48397}"/>
              </a:ext>
            </a:extLst>
          </p:cNvPr>
          <p:cNvSpPr txBox="1"/>
          <p:nvPr/>
        </p:nvSpPr>
        <p:spPr>
          <a:xfrm>
            <a:off x="3197779" y="5763238"/>
            <a:ext cx="606020" cy="307777"/>
          </a:xfrm>
          <a:prstGeom prst="rect">
            <a:avLst/>
          </a:prstGeom>
          <a:noFill/>
        </p:spPr>
        <p:txBody>
          <a:bodyPr wrap="square" rtlCol="0">
            <a:spAutoFit/>
          </a:bodyPr>
          <a:lstStyle/>
          <a:p>
            <a:r>
              <a:rPr lang="en-US" sz="1400" b="1" dirty="0" err="1">
                <a:solidFill>
                  <a:srgbClr val="1D2BFB"/>
                </a:solidFill>
                <a:latin typeface="Cambria" panose="02040503050406030204" pitchFamily="18" charset="0"/>
                <a:ea typeface="Cambria" panose="02040503050406030204" pitchFamily="18" charset="0"/>
              </a:rPr>
              <a:t>U</a:t>
            </a:r>
            <a:r>
              <a:rPr lang="en-US" sz="1400" b="1" baseline="-25000" dirty="0" err="1">
                <a:solidFill>
                  <a:srgbClr val="1D2BFB"/>
                </a:solidFill>
                <a:latin typeface="Cambria" panose="02040503050406030204" pitchFamily="18" charset="0"/>
                <a:ea typeface="Cambria" panose="02040503050406030204" pitchFamily="18" charset="0"/>
              </a:rPr>
              <a:t>r,ref</a:t>
            </a:r>
            <a:endParaRPr lang="en-US" sz="1400" b="1" baseline="-25000" dirty="0">
              <a:solidFill>
                <a:srgbClr val="1D2BFB"/>
              </a:solidFill>
              <a:latin typeface="Cambria" panose="02040503050406030204" pitchFamily="18" charset="0"/>
              <a:ea typeface="Cambria" panose="02040503050406030204" pitchFamily="18" charset="0"/>
            </a:endParaRPr>
          </a:p>
        </p:txBody>
      </p:sp>
      <p:sp>
        <p:nvSpPr>
          <p:cNvPr id="45" name="TextBox 44">
            <a:extLst>
              <a:ext uri="{FF2B5EF4-FFF2-40B4-BE49-F238E27FC236}">
                <a16:creationId xmlns:a16="http://schemas.microsoft.com/office/drawing/2014/main" id="{E578B810-70E7-43F6-9E72-415C115D6802}"/>
              </a:ext>
            </a:extLst>
          </p:cNvPr>
          <p:cNvSpPr txBox="1"/>
          <p:nvPr/>
        </p:nvSpPr>
        <p:spPr>
          <a:xfrm>
            <a:off x="2460333" y="5731082"/>
            <a:ext cx="720976" cy="307777"/>
          </a:xfrm>
          <a:prstGeom prst="rect">
            <a:avLst/>
          </a:prstGeom>
          <a:noFill/>
        </p:spPr>
        <p:txBody>
          <a:bodyPr wrap="square" rtlCol="0">
            <a:spAutoFit/>
          </a:bodyPr>
          <a:lstStyle/>
          <a:p>
            <a:r>
              <a:rPr lang="en-US" sz="1400" b="1" dirty="0" err="1">
                <a:latin typeface="Cambria" panose="02040503050406030204" pitchFamily="18" charset="0"/>
                <a:ea typeface="Cambria" panose="02040503050406030204" pitchFamily="18" charset="0"/>
              </a:rPr>
              <a:t>U</a:t>
            </a:r>
            <a:r>
              <a:rPr lang="en-US" sz="1400" b="1" baseline="-25000" dirty="0" err="1">
                <a:latin typeface="Cambria" panose="02040503050406030204" pitchFamily="18" charset="0"/>
                <a:ea typeface="Cambria" panose="02040503050406030204" pitchFamily="18" charset="0"/>
              </a:rPr>
              <a:t>r,farm</a:t>
            </a:r>
            <a:endParaRPr lang="en-US" sz="1400" b="1" baseline="-25000" dirty="0">
              <a:latin typeface="Cambria" panose="02040503050406030204" pitchFamily="18" charset="0"/>
              <a:ea typeface="Cambria" panose="02040503050406030204" pitchFamily="18" charset="0"/>
            </a:endParaRPr>
          </a:p>
        </p:txBody>
      </p:sp>
      <p:cxnSp>
        <p:nvCxnSpPr>
          <p:cNvPr id="46" name="Straight Connector 45">
            <a:extLst>
              <a:ext uri="{FF2B5EF4-FFF2-40B4-BE49-F238E27FC236}">
                <a16:creationId xmlns:a16="http://schemas.microsoft.com/office/drawing/2014/main" id="{695050E9-BC90-4B84-A194-77624D9DDFE4}"/>
              </a:ext>
            </a:extLst>
          </p:cNvPr>
          <p:cNvCxnSpPr>
            <a:cxnSpLocks/>
          </p:cNvCxnSpPr>
          <p:nvPr/>
        </p:nvCxnSpPr>
        <p:spPr>
          <a:xfrm>
            <a:off x="9924962" y="5151024"/>
            <a:ext cx="0" cy="104844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DB0D852-D041-4876-87BE-FADFEDFBA8AE}"/>
              </a:ext>
            </a:extLst>
          </p:cNvPr>
          <p:cNvSpPr txBox="1"/>
          <p:nvPr/>
        </p:nvSpPr>
        <p:spPr>
          <a:xfrm>
            <a:off x="9691960" y="5827572"/>
            <a:ext cx="419447" cy="338554"/>
          </a:xfrm>
          <a:prstGeom prst="rect">
            <a:avLst/>
          </a:prstGeom>
          <a:noFill/>
        </p:spPr>
        <p:txBody>
          <a:bodyPr wrap="square" rtlCol="0">
            <a:spAutoFit/>
          </a:bodyPr>
          <a:lstStyle/>
          <a:p>
            <a:r>
              <a:rPr lang="en-US" sz="1600" b="1" dirty="0"/>
              <a:t>II</a:t>
            </a:r>
          </a:p>
        </p:txBody>
      </p:sp>
      <p:sp>
        <p:nvSpPr>
          <p:cNvPr id="53" name="TextBox 52">
            <a:extLst>
              <a:ext uri="{FF2B5EF4-FFF2-40B4-BE49-F238E27FC236}">
                <a16:creationId xmlns:a16="http://schemas.microsoft.com/office/drawing/2014/main" id="{85C08883-9073-421D-B9E4-C7B7E8A56A22}"/>
              </a:ext>
            </a:extLst>
          </p:cNvPr>
          <p:cNvSpPr txBox="1"/>
          <p:nvPr/>
        </p:nvSpPr>
        <p:spPr>
          <a:xfrm>
            <a:off x="2157542" y="347642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54" name="TextBox 53">
            <a:extLst>
              <a:ext uri="{FF2B5EF4-FFF2-40B4-BE49-F238E27FC236}">
                <a16:creationId xmlns:a16="http://schemas.microsoft.com/office/drawing/2014/main" id="{2846DB43-28E7-48E3-B6A9-B7560431F0C8}"/>
              </a:ext>
            </a:extLst>
          </p:cNvPr>
          <p:cNvSpPr txBox="1"/>
          <p:nvPr/>
        </p:nvSpPr>
        <p:spPr>
          <a:xfrm>
            <a:off x="7881720" y="347642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55" name="TextBox 54">
            <a:extLst>
              <a:ext uri="{FF2B5EF4-FFF2-40B4-BE49-F238E27FC236}">
                <a16:creationId xmlns:a16="http://schemas.microsoft.com/office/drawing/2014/main" id="{7E43EB66-B3D0-469A-A3FC-4CA3EF5D58A7}"/>
              </a:ext>
            </a:extLst>
          </p:cNvPr>
          <p:cNvSpPr txBox="1"/>
          <p:nvPr/>
        </p:nvSpPr>
        <p:spPr>
          <a:xfrm>
            <a:off x="8907424" y="3476420"/>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c</a:t>
            </a:r>
          </a:p>
        </p:txBody>
      </p:sp>
      <p:pic>
        <p:nvPicPr>
          <p:cNvPr id="57" name="Picture 56">
            <a:extLst>
              <a:ext uri="{FF2B5EF4-FFF2-40B4-BE49-F238E27FC236}">
                <a16:creationId xmlns:a16="http://schemas.microsoft.com/office/drawing/2014/main" id="{3F6D0129-B749-4E33-8FA9-3214E5152CA1}"/>
              </a:ext>
            </a:extLst>
          </p:cNvPr>
          <p:cNvPicPr>
            <a:picLocks noChangeAspect="1"/>
          </p:cNvPicPr>
          <p:nvPr/>
        </p:nvPicPr>
        <p:blipFill rotWithShape="1">
          <a:blip r:embed="rId10"/>
          <a:srcRect l="15800" t="25409" r="17837" b="14894"/>
          <a:stretch/>
        </p:blipFill>
        <p:spPr>
          <a:xfrm>
            <a:off x="876739" y="-440922"/>
            <a:ext cx="6321104" cy="3462880"/>
          </a:xfrm>
          <a:prstGeom prst="rect">
            <a:avLst/>
          </a:prstGeom>
        </p:spPr>
      </p:pic>
      <p:pic>
        <p:nvPicPr>
          <p:cNvPr id="6" name="Graphic 5" descr="Map compass">
            <a:extLst>
              <a:ext uri="{FF2B5EF4-FFF2-40B4-BE49-F238E27FC236}">
                <a16:creationId xmlns:a16="http://schemas.microsoft.com/office/drawing/2014/main" id="{8F936995-115D-4E63-9B87-E0C1E0856B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5310" y="1852048"/>
            <a:ext cx="377505" cy="377505"/>
          </a:xfrm>
          <a:prstGeom prst="rect">
            <a:avLst/>
          </a:prstGeom>
        </p:spPr>
      </p:pic>
      <p:pic>
        <p:nvPicPr>
          <p:cNvPr id="7" name="Picture 6">
            <a:extLst>
              <a:ext uri="{FF2B5EF4-FFF2-40B4-BE49-F238E27FC236}">
                <a16:creationId xmlns:a16="http://schemas.microsoft.com/office/drawing/2014/main" id="{82FE774F-3B96-44FE-B4C1-B5AB5302C8CF}"/>
              </a:ext>
            </a:extLst>
          </p:cNvPr>
          <p:cNvPicPr>
            <a:picLocks noChangeAspect="1"/>
          </p:cNvPicPr>
          <p:nvPr/>
        </p:nvPicPr>
        <p:blipFill rotWithShape="1">
          <a:blip r:embed="rId13"/>
          <a:srcRect l="33004" b="32110"/>
          <a:stretch/>
        </p:blipFill>
        <p:spPr>
          <a:xfrm>
            <a:off x="235310" y="2222073"/>
            <a:ext cx="848730" cy="517320"/>
          </a:xfrm>
          <a:prstGeom prst="rect">
            <a:avLst/>
          </a:prstGeom>
        </p:spPr>
      </p:pic>
      <p:pic>
        <p:nvPicPr>
          <p:cNvPr id="26" name="Picture 25">
            <a:extLst>
              <a:ext uri="{FF2B5EF4-FFF2-40B4-BE49-F238E27FC236}">
                <a16:creationId xmlns:a16="http://schemas.microsoft.com/office/drawing/2014/main" id="{7E5F4FF8-599A-4DBE-9F36-2EBD4F5AD29F}"/>
              </a:ext>
            </a:extLst>
          </p:cNvPr>
          <p:cNvPicPr>
            <a:picLocks noChangeAspect="1"/>
          </p:cNvPicPr>
          <p:nvPr/>
        </p:nvPicPr>
        <p:blipFill>
          <a:blip r:embed="rId14"/>
          <a:stretch>
            <a:fillRect/>
          </a:stretch>
        </p:blipFill>
        <p:spPr>
          <a:xfrm>
            <a:off x="5513945" y="2139701"/>
            <a:ext cx="992398" cy="872387"/>
          </a:xfrm>
          <a:prstGeom prst="rect">
            <a:avLst/>
          </a:prstGeom>
        </p:spPr>
      </p:pic>
      <p:sp>
        <p:nvSpPr>
          <p:cNvPr id="56" name="TextBox 55">
            <a:extLst>
              <a:ext uri="{FF2B5EF4-FFF2-40B4-BE49-F238E27FC236}">
                <a16:creationId xmlns:a16="http://schemas.microsoft.com/office/drawing/2014/main" id="{A5F51862-A9CD-4716-BC20-5D4253417D16}"/>
              </a:ext>
            </a:extLst>
          </p:cNvPr>
          <p:cNvSpPr txBox="1"/>
          <p:nvPr/>
        </p:nvSpPr>
        <p:spPr>
          <a:xfrm>
            <a:off x="258740" y="2745010"/>
            <a:ext cx="424365" cy="381175"/>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a</a:t>
            </a:r>
          </a:p>
        </p:txBody>
      </p:sp>
      <p:cxnSp>
        <p:nvCxnSpPr>
          <p:cNvPr id="36" name="Straight Connector 35">
            <a:extLst>
              <a:ext uri="{FF2B5EF4-FFF2-40B4-BE49-F238E27FC236}">
                <a16:creationId xmlns:a16="http://schemas.microsoft.com/office/drawing/2014/main" id="{3FBFEEB3-6DC9-46E7-90FA-8D4E2044F29E}"/>
              </a:ext>
            </a:extLst>
          </p:cNvPr>
          <p:cNvCxnSpPr>
            <a:cxnSpLocks/>
          </p:cNvCxnSpPr>
          <p:nvPr/>
        </p:nvCxnSpPr>
        <p:spPr>
          <a:xfrm>
            <a:off x="9214208" y="3603309"/>
            <a:ext cx="0" cy="2474752"/>
          </a:xfrm>
          <a:prstGeom prst="line">
            <a:avLst/>
          </a:prstGeom>
          <a:ln w="12700">
            <a:solidFill>
              <a:srgbClr val="1D2BFB"/>
            </a:solidFill>
            <a:prstDash val="dash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F45686-634B-4138-AE5D-25552576F45C}"/>
              </a:ext>
            </a:extLst>
          </p:cNvPr>
          <p:cNvSpPr txBox="1"/>
          <p:nvPr/>
        </p:nvSpPr>
        <p:spPr>
          <a:xfrm>
            <a:off x="8888916" y="5794991"/>
            <a:ext cx="447667" cy="338554"/>
          </a:xfrm>
          <a:prstGeom prst="rect">
            <a:avLst/>
          </a:prstGeom>
          <a:noFill/>
        </p:spPr>
        <p:txBody>
          <a:bodyPr wrap="square" rtlCol="0">
            <a:spAutoFit/>
          </a:bodyPr>
          <a:lstStyle/>
          <a:p>
            <a:r>
              <a:rPr lang="en-US" sz="1600" b="1" dirty="0" err="1"/>
              <a:t>I</a:t>
            </a:r>
            <a:r>
              <a:rPr lang="en-US" sz="1600" b="1" dirty="0" err="1">
                <a:solidFill>
                  <a:srgbClr val="1D2BFB"/>
                </a:solidFill>
              </a:rPr>
              <a:t>,I</a:t>
            </a:r>
            <a:endParaRPr lang="en-US" sz="1600" b="1" dirty="0">
              <a:solidFill>
                <a:srgbClr val="1D2BFB"/>
              </a:solidFill>
            </a:endParaRPr>
          </a:p>
        </p:txBody>
      </p:sp>
      <p:sp>
        <p:nvSpPr>
          <p:cNvPr id="3" name="TextBox 2">
            <a:extLst>
              <a:ext uri="{FF2B5EF4-FFF2-40B4-BE49-F238E27FC236}">
                <a16:creationId xmlns:a16="http://schemas.microsoft.com/office/drawing/2014/main" id="{E8C5BEA2-82EF-47DB-BFC4-EACA8A0A469C}"/>
              </a:ext>
            </a:extLst>
          </p:cNvPr>
          <p:cNvSpPr txBox="1"/>
          <p:nvPr/>
        </p:nvSpPr>
        <p:spPr>
          <a:xfrm>
            <a:off x="2820821" y="6285454"/>
            <a:ext cx="1356036"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Wind Speed (m/s)</a:t>
            </a:r>
          </a:p>
        </p:txBody>
      </p:sp>
      <p:sp>
        <p:nvSpPr>
          <p:cNvPr id="5" name="TextBox 4">
            <a:extLst>
              <a:ext uri="{FF2B5EF4-FFF2-40B4-BE49-F238E27FC236}">
                <a16:creationId xmlns:a16="http://schemas.microsoft.com/office/drawing/2014/main" id="{F62E8E7A-7720-4CA7-BF93-4DA45798F0D3}"/>
              </a:ext>
            </a:extLst>
          </p:cNvPr>
          <p:cNvSpPr txBox="1"/>
          <p:nvPr/>
        </p:nvSpPr>
        <p:spPr>
          <a:xfrm>
            <a:off x="6185267" y="6285454"/>
            <a:ext cx="1356036"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Wind Speed (m/s)</a:t>
            </a:r>
          </a:p>
        </p:txBody>
      </p:sp>
      <p:sp>
        <p:nvSpPr>
          <p:cNvPr id="8" name="TextBox 7">
            <a:extLst>
              <a:ext uri="{FF2B5EF4-FFF2-40B4-BE49-F238E27FC236}">
                <a16:creationId xmlns:a16="http://schemas.microsoft.com/office/drawing/2014/main" id="{C8931679-D048-4EDB-9A3A-F0B17A56CA4C}"/>
              </a:ext>
            </a:extLst>
          </p:cNvPr>
          <p:cNvSpPr txBox="1"/>
          <p:nvPr/>
        </p:nvSpPr>
        <p:spPr>
          <a:xfrm>
            <a:off x="9534769" y="6358351"/>
            <a:ext cx="1356036"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Wind Speed (m/s)</a:t>
            </a:r>
          </a:p>
        </p:txBody>
      </p:sp>
      <p:sp>
        <p:nvSpPr>
          <p:cNvPr id="9" name="TextBox 8">
            <a:extLst>
              <a:ext uri="{FF2B5EF4-FFF2-40B4-BE49-F238E27FC236}">
                <a16:creationId xmlns:a16="http://schemas.microsoft.com/office/drawing/2014/main" id="{B159EC85-2C90-46D1-9E7E-CF90FFF7D808}"/>
              </a:ext>
            </a:extLst>
          </p:cNvPr>
          <p:cNvSpPr txBox="1"/>
          <p:nvPr/>
        </p:nvSpPr>
        <p:spPr>
          <a:xfrm rot="16200000">
            <a:off x="1615087" y="4727563"/>
            <a:ext cx="355572"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C</a:t>
            </a:r>
            <a:r>
              <a:rPr lang="en-US" sz="1100" baseline="-25000" dirty="0">
                <a:latin typeface="Cambria" panose="02040503050406030204" pitchFamily="18" charset="0"/>
                <a:ea typeface="Cambria" panose="02040503050406030204" pitchFamily="18" charset="0"/>
              </a:rPr>
              <a:t>p</a:t>
            </a:r>
          </a:p>
        </p:txBody>
      </p:sp>
      <p:sp>
        <p:nvSpPr>
          <p:cNvPr id="11" name="TextBox 10">
            <a:extLst>
              <a:ext uri="{FF2B5EF4-FFF2-40B4-BE49-F238E27FC236}">
                <a16:creationId xmlns:a16="http://schemas.microsoft.com/office/drawing/2014/main" id="{8CDCDA1A-79B3-4D60-8E9D-EF61C1BDAE4E}"/>
              </a:ext>
            </a:extLst>
          </p:cNvPr>
          <p:cNvSpPr txBox="1"/>
          <p:nvPr/>
        </p:nvSpPr>
        <p:spPr>
          <a:xfrm rot="16200000">
            <a:off x="5003154" y="4727563"/>
            <a:ext cx="355572"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C</a:t>
            </a:r>
            <a:r>
              <a:rPr lang="en-US" sz="1100" baseline="-25000" dirty="0">
                <a:latin typeface="Cambria" panose="02040503050406030204" pitchFamily="18" charset="0"/>
                <a:ea typeface="Cambria" panose="02040503050406030204" pitchFamily="18" charset="0"/>
              </a:rPr>
              <a:t>t</a:t>
            </a:r>
          </a:p>
        </p:txBody>
      </p:sp>
      <p:sp>
        <p:nvSpPr>
          <p:cNvPr id="13" name="TextBox 12">
            <a:extLst>
              <a:ext uri="{FF2B5EF4-FFF2-40B4-BE49-F238E27FC236}">
                <a16:creationId xmlns:a16="http://schemas.microsoft.com/office/drawing/2014/main" id="{9EA4DBDA-8429-43F1-BBA1-D7165DF87874}"/>
              </a:ext>
            </a:extLst>
          </p:cNvPr>
          <p:cNvSpPr txBox="1"/>
          <p:nvPr/>
        </p:nvSpPr>
        <p:spPr>
          <a:xfrm rot="16200000">
            <a:off x="8027682" y="4727562"/>
            <a:ext cx="1083187" cy="261610"/>
          </a:xfrm>
          <a:prstGeom prst="rect">
            <a:avLst/>
          </a:prstGeom>
          <a:solidFill>
            <a:schemeClr val="bg1"/>
          </a:solidFill>
        </p:spPr>
        <p:txBody>
          <a:bodyPr wrap="square" rtlCol="0">
            <a:spAutoFit/>
          </a:bodyPr>
          <a:lstStyle/>
          <a:p>
            <a:pPr algn="ctr"/>
            <a:r>
              <a:rPr lang="en-US" sz="1100" dirty="0">
                <a:latin typeface="Cambria" panose="02040503050406030204" pitchFamily="18" charset="0"/>
                <a:ea typeface="Cambria" panose="02040503050406030204" pitchFamily="18" charset="0"/>
              </a:rPr>
              <a:t>Power (MW)</a:t>
            </a:r>
            <a:endParaRPr lang="en-US" sz="1100" baseline="-25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18425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62543-50F1-4282-877E-49CF52E36C24}"/>
              </a:ext>
            </a:extLst>
          </p:cNvPr>
          <p:cNvPicPr>
            <a:picLocks noChangeAspect="1"/>
          </p:cNvPicPr>
          <p:nvPr/>
        </p:nvPicPr>
        <p:blipFill rotWithShape="1">
          <a:blip r:embed="rId2"/>
          <a:srcRect l="8000" t="12276" r="54500" b="21162"/>
          <a:stretch/>
        </p:blipFill>
        <p:spPr>
          <a:xfrm>
            <a:off x="2173534" y="525781"/>
            <a:ext cx="3792926" cy="2320006"/>
          </a:xfrm>
          <a:prstGeom prst="rect">
            <a:avLst/>
          </a:prstGeom>
        </p:spPr>
      </p:pic>
      <p:sp>
        <p:nvSpPr>
          <p:cNvPr id="12" name="TextBox 11">
            <a:extLst>
              <a:ext uri="{FF2B5EF4-FFF2-40B4-BE49-F238E27FC236}">
                <a16:creationId xmlns:a16="http://schemas.microsoft.com/office/drawing/2014/main" id="{3D4051C6-713C-4E19-93D9-0B66A55E94E8}"/>
              </a:ext>
            </a:extLst>
          </p:cNvPr>
          <p:cNvSpPr txBox="1"/>
          <p:nvPr/>
        </p:nvSpPr>
        <p:spPr>
          <a:xfrm>
            <a:off x="2131754" y="2476455"/>
            <a:ext cx="381000" cy="369332"/>
          </a:xfrm>
          <a:prstGeom prst="rect">
            <a:avLst/>
          </a:prstGeom>
          <a:noFill/>
        </p:spPr>
        <p:txBody>
          <a:bodyPr wrap="square" rtlCol="0">
            <a:spAutoFit/>
          </a:bodyPr>
          <a:lstStyle/>
          <a:p>
            <a:r>
              <a:rPr lang="en-US" b="1" dirty="0">
                <a:solidFill>
                  <a:srgbClr val="E0DB0F"/>
                </a:solidFill>
                <a:latin typeface="Cambria" panose="02040503050406030204" pitchFamily="18" charset="0"/>
                <a:ea typeface="Cambria" panose="02040503050406030204" pitchFamily="18" charset="0"/>
              </a:rPr>
              <a:t>a</a:t>
            </a:r>
          </a:p>
        </p:txBody>
      </p:sp>
      <p:sp>
        <p:nvSpPr>
          <p:cNvPr id="13" name="TextBox 12">
            <a:extLst>
              <a:ext uri="{FF2B5EF4-FFF2-40B4-BE49-F238E27FC236}">
                <a16:creationId xmlns:a16="http://schemas.microsoft.com/office/drawing/2014/main" id="{870EC5FE-1537-43A2-AA8D-40572B9B4B2E}"/>
              </a:ext>
            </a:extLst>
          </p:cNvPr>
          <p:cNvSpPr txBox="1"/>
          <p:nvPr/>
        </p:nvSpPr>
        <p:spPr>
          <a:xfrm>
            <a:off x="5440668" y="3287431"/>
            <a:ext cx="381000" cy="369332"/>
          </a:xfrm>
          <a:prstGeom prst="rect">
            <a:avLst/>
          </a:prstGeom>
          <a:noFill/>
        </p:spPr>
        <p:txBody>
          <a:bodyPr wrap="square" rtlCol="0">
            <a:spAutoFit/>
          </a:bodyPr>
          <a:lstStyle/>
          <a:p>
            <a:r>
              <a:rPr lang="en-US" b="1" dirty="0">
                <a:solidFill>
                  <a:srgbClr val="E0DB0F"/>
                </a:solidFill>
                <a:latin typeface="Cambria" panose="02040503050406030204" pitchFamily="18" charset="0"/>
                <a:ea typeface="Cambria" panose="02040503050406030204" pitchFamily="18" charset="0"/>
              </a:rPr>
              <a:t>b</a:t>
            </a:r>
          </a:p>
        </p:txBody>
      </p:sp>
      <p:grpSp>
        <p:nvGrpSpPr>
          <p:cNvPr id="16" name="Group 15">
            <a:extLst>
              <a:ext uri="{FF2B5EF4-FFF2-40B4-BE49-F238E27FC236}">
                <a16:creationId xmlns:a16="http://schemas.microsoft.com/office/drawing/2014/main" id="{64E01F13-E26B-4918-98C6-918D8453BE01}"/>
              </a:ext>
            </a:extLst>
          </p:cNvPr>
          <p:cNvGrpSpPr>
            <a:grpSpLocks noChangeAspect="1"/>
          </p:cNvGrpSpPr>
          <p:nvPr/>
        </p:nvGrpSpPr>
        <p:grpSpPr>
          <a:xfrm>
            <a:off x="2173534" y="2921717"/>
            <a:ext cx="3792926" cy="2332693"/>
            <a:chOff x="2173534" y="2921717"/>
            <a:chExt cx="4596694" cy="2827020"/>
          </a:xfrm>
        </p:grpSpPr>
        <p:pic>
          <p:nvPicPr>
            <p:cNvPr id="14" name="Picture 13">
              <a:extLst>
                <a:ext uri="{FF2B5EF4-FFF2-40B4-BE49-F238E27FC236}">
                  <a16:creationId xmlns:a16="http://schemas.microsoft.com/office/drawing/2014/main" id="{FE05E6AF-7009-49FF-B0FC-E005261E90DA}"/>
                </a:ext>
              </a:extLst>
            </p:cNvPr>
            <p:cNvPicPr>
              <a:picLocks noChangeAspect="1"/>
            </p:cNvPicPr>
            <p:nvPr/>
          </p:nvPicPr>
          <p:blipFill rotWithShape="1">
            <a:blip r:embed="rId3"/>
            <a:srcRect l="7860" t="12457" r="54437" b="20256"/>
            <a:stretch/>
          </p:blipFill>
          <p:spPr>
            <a:xfrm>
              <a:off x="2173534" y="2921717"/>
              <a:ext cx="4596694" cy="2827020"/>
            </a:xfrm>
            <a:prstGeom prst="rect">
              <a:avLst/>
            </a:prstGeom>
          </p:spPr>
        </p:pic>
        <p:pic>
          <p:nvPicPr>
            <p:cNvPr id="15" name="Picture 14">
              <a:extLst>
                <a:ext uri="{FF2B5EF4-FFF2-40B4-BE49-F238E27FC236}">
                  <a16:creationId xmlns:a16="http://schemas.microsoft.com/office/drawing/2014/main" id="{9DCDFF80-F089-4844-9F06-D600A9A458F2}"/>
                </a:ext>
              </a:extLst>
            </p:cNvPr>
            <p:cNvPicPr>
              <a:picLocks noChangeAspect="1"/>
            </p:cNvPicPr>
            <p:nvPr/>
          </p:nvPicPr>
          <p:blipFill rotWithShape="1">
            <a:blip r:embed="rId3"/>
            <a:srcRect l="42611" t="79744" r="54437" b="13908"/>
            <a:stretch/>
          </p:blipFill>
          <p:spPr>
            <a:xfrm>
              <a:off x="6410254" y="5482038"/>
              <a:ext cx="359974" cy="266699"/>
            </a:xfrm>
            <a:prstGeom prst="rect">
              <a:avLst/>
            </a:prstGeom>
          </p:spPr>
        </p:pic>
      </p:grpSp>
      <p:pic>
        <p:nvPicPr>
          <p:cNvPr id="20" name="Picture 19">
            <a:extLst>
              <a:ext uri="{FF2B5EF4-FFF2-40B4-BE49-F238E27FC236}">
                <a16:creationId xmlns:a16="http://schemas.microsoft.com/office/drawing/2014/main" id="{B80FA91A-3174-4773-BE3B-D340EA091FF1}"/>
              </a:ext>
            </a:extLst>
          </p:cNvPr>
          <p:cNvPicPr>
            <a:picLocks noChangeAspect="1"/>
          </p:cNvPicPr>
          <p:nvPr/>
        </p:nvPicPr>
        <p:blipFill rotWithShape="1">
          <a:blip r:embed="rId4"/>
          <a:srcRect l="92199" t="94383"/>
          <a:stretch/>
        </p:blipFill>
        <p:spPr>
          <a:xfrm>
            <a:off x="6972300" y="4022480"/>
            <a:ext cx="295820" cy="131165"/>
          </a:xfrm>
          <a:prstGeom prst="rect">
            <a:avLst/>
          </a:prstGeom>
        </p:spPr>
      </p:pic>
      <p:cxnSp>
        <p:nvCxnSpPr>
          <p:cNvPr id="38" name="Straight Connector 37">
            <a:extLst>
              <a:ext uri="{FF2B5EF4-FFF2-40B4-BE49-F238E27FC236}">
                <a16:creationId xmlns:a16="http://schemas.microsoft.com/office/drawing/2014/main" id="{A85228F3-C866-4858-BC38-BABF3AE63DCB}"/>
              </a:ext>
            </a:extLst>
          </p:cNvPr>
          <p:cNvCxnSpPr>
            <a:cxnSpLocks/>
          </p:cNvCxnSpPr>
          <p:nvPr/>
        </p:nvCxnSpPr>
        <p:spPr>
          <a:xfrm>
            <a:off x="5665451" y="2652552"/>
            <a:ext cx="0" cy="11747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7DF96546-0C2C-4B19-8A08-E257538D2F7F}"/>
              </a:ext>
            </a:extLst>
          </p:cNvPr>
          <p:cNvCxnSpPr>
            <a:cxnSpLocks/>
          </p:cNvCxnSpPr>
          <p:nvPr/>
        </p:nvCxnSpPr>
        <p:spPr>
          <a:xfrm>
            <a:off x="5878176" y="2652552"/>
            <a:ext cx="0" cy="11747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FF14FFB-CD78-4309-872F-18EDA72CE1B0}"/>
              </a:ext>
            </a:extLst>
          </p:cNvPr>
          <p:cNvCxnSpPr>
            <a:cxnSpLocks/>
          </p:cNvCxnSpPr>
          <p:nvPr/>
        </p:nvCxnSpPr>
        <p:spPr>
          <a:xfrm>
            <a:off x="5665451" y="2712877"/>
            <a:ext cx="212725"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F77E1E89-84E2-4AEA-BDEA-B8FC18FEFEFE}"/>
              </a:ext>
            </a:extLst>
          </p:cNvPr>
          <p:cNvSpPr txBox="1"/>
          <p:nvPr/>
        </p:nvSpPr>
        <p:spPr>
          <a:xfrm>
            <a:off x="5574660" y="2468900"/>
            <a:ext cx="494016" cy="215444"/>
          </a:xfrm>
          <a:prstGeom prst="rect">
            <a:avLst/>
          </a:prstGeom>
          <a:noFill/>
        </p:spPr>
        <p:txBody>
          <a:bodyPr wrap="square" rtlCol="0">
            <a:spAutoFit/>
          </a:bodyPr>
          <a:lstStyle/>
          <a:p>
            <a:r>
              <a:rPr lang="en-US" sz="800" b="1" dirty="0">
                <a:solidFill>
                  <a:schemeClr val="bg1"/>
                </a:solidFill>
                <a:latin typeface="Cambria" panose="02040503050406030204" pitchFamily="18" charset="0"/>
                <a:ea typeface="Cambria" panose="02040503050406030204" pitchFamily="18" charset="0"/>
              </a:rPr>
              <a:t>1km</a:t>
            </a:r>
          </a:p>
        </p:txBody>
      </p:sp>
      <p:sp>
        <p:nvSpPr>
          <p:cNvPr id="3" name="TextBox 2">
            <a:extLst>
              <a:ext uri="{FF2B5EF4-FFF2-40B4-BE49-F238E27FC236}">
                <a16:creationId xmlns:a16="http://schemas.microsoft.com/office/drawing/2014/main" id="{51AEC707-A4DB-4FFA-9C5D-88F3000DC8CB}"/>
              </a:ext>
            </a:extLst>
          </p:cNvPr>
          <p:cNvSpPr txBox="1"/>
          <p:nvPr/>
        </p:nvSpPr>
        <p:spPr>
          <a:xfrm>
            <a:off x="7962836" y="2845787"/>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4" name="TextBox 3">
            <a:extLst>
              <a:ext uri="{FF2B5EF4-FFF2-40B4-BE49-F238E27FC236}">
                <a16:creationId xmlns:a16="http://schemas.microsoft.com/office/drawing/2014/main" id="{4878EB2A-CE5B-4614-B4CF-BCE6118B8CF7}"/>
              </a:ext>
            </a:extLst>
          </p:cNvPr>
          <p:cNvSpPr txBox="1"/>
          <p:nvPr/>
        </p:nvSpPr>
        <p:spPr>
          <a:xfrm rot="16200000">
            <a:off x="5645130" y="1502039"/>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pic>
        <p:nvPicPr>
          <p:cNvPr id="8" name="Picture 7">
            <a:extLst>
              <a:ext uri="{FF2B5EF4-FFF2-40B4-BE49-F238E27FC236}">
                <a16:creationId xmlns:a16="http://schemas.microsoft.com/office/drawing/2014/main" id="{F91776C0-F99A-447A-9954-7FFAC897B149}"/>
              </a:ext>
            </a:extLst>
          </p:cNvPr>
          <p:cNvPicPr>
            <a:picLocks noChangeAspect="1"/>
          </p:cNvPicPr>
          <p:nvPr/>
        </p:nvPicPr>
        <p:blipFill rotWithShape="1">
          <a:blip r:embed="rId5"/>
          <a:srcRect t="7584" r="5187"/>
          <a:stretch/>
        </p:blipFill>
        <p:spPr>
          <a:xfrm>
            <a:off x="6279654" y="571193"/>
            <a:ext cx="3928451" cy="2332693"/>
          </a:xfrm>
          <a:prstGeom prst="rect">
            <a:avLst/>
          </a:prstGeom>
        </p:spPr>
      </p:pic>
      <p:sp>
        <p:nvSpPr>
          <p:cNvPr id="2" name="TextBox 1">
            <a:extLst>
              <a:ext uri="{FF2B5EF4-FFF2-40B4-BE49-F238E27FC236}">
                <a16:creationId xmlns:a16="http://schemas.microsoft.com/office/drawing/2014/main" id="{964885B3-15A9-43EB-86A3-3E6F41D96E22}"/>
              </a:ext>
            </a:extLst>
          </p:cNvPr>
          <p:cNvSpPr txBox="1"/>
          <p:nvPr/>
        </p:nvSpPr>
        <p:spPr>
          <a:xfrm>
            <a:off x="6393148" y="3580130"/>
            <a:ext cx="381000" cy="369332"/>
          </a:xfrm>
          <a:prstGeom prst="rect">
            <a:avLst/>
          </a:prstGeom>
          <a:noFill/>
        </p:spPr>
        <p:txBody>
          <a:bodyPr wrap="square" rtlCol="0">
            <a:spAutoFit/>
          </a:bodyPr>
          <a:lstStyle/>
          <a:p>
            <a:r>
              <a:rPr lang="en-US" b="1" dirty="0">
                <a:solidFill>
                  <a:srgbClr val="E0DB0F"/>
                </a:solidFill>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134132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96D1-8B91-4CBB-A7E1-A904697CD8C8}"/>
              </a:ext>
            </a:extLst>
          </p:cNvPr>
          <p:cNvSpPr>
            <a:spLocks noGrp="1"/>
          </p:cNvSpPr>
          <p:nvPr>
            <p:ph type="title"/>
          </p:nvPr>
        </p:nvSpPr>
        <p:spPr>
          <a:xfrm>
            <a:off x="158692" y="214123"/>
            <a:ext cx="7408178" cy="381495"/>
          </a:xfrm>
        </p:spPr>
        <p:txBody>
          <a:bodyPr>
            <a:normAutofit fontScale="90000"/>
          </a:bodyPr>
          <a:lstStyle/>
          <a:p>
            <a:r>
              <a:rPr lang="en-US" dirty="0"/>
              <a:t>Ideas to do with TI section </a:t>
            </a:r>
          </a:p>
        </p:txBody>
      </p:sp>
      <p:sp>
        <p:nvSpPr>
          <p:cNvPr id="4" name="TextBox 3">
            <a:extLst>
              <a:ext uri="{FF2B5EF4-FFF2-40B4-BE49-F238E27FC236}">
                <a16:creationId xmlns:a16="http://schemas.microsoft.com/office/drawing/2014/main" id="{895BAEBD-24E7-4167-90DC-F38C7168EECF}"/>
              </a:ext>
            </a:extLst>
          </p:cNvPr>
          <p:cNvSpPr txBox="1"/>
          <p:nvPr/>
        </p:nvSpPr>
        <p:spPr>
          <a:xfrm>
            <a:off x="335560" y="1057013"/>
            <a:ext cx="6560190" cy="2862322"/>
          </a:xfrm>
          <a:prstGeom prst="rect">
            <a:avLst/>
          </a:prstGeom>
          <a:noFill/>
        </p:spPr>
        <p:txBody>
          <a:bodyPr wrap="square" rtlCol="0">
            <a:spAutoFit/>
          </a:bodyPr>
          <a:lstStyle/>
          <a:p>
            <a:pPr marL="342900" indent="-342900">
              <a:buAutoNum type="arabicParenR"/>
            </a:pPr>
            <a:r>
              <a:rPr lang="en-US" dirty="0"/>
              <a:t>Using the wind speed vs. TI plot. </a:t>
            </a:r>
          </a:p>
          <a:p>
            <a:r>
              <a:rPr lang="en-US" dirty="0"/>
              <a:t>We find a fit (will be exponential as well as the 95 or 80% confidence fits that go with it). These will include quite a range of TI since there is so much scatter in the data. </a:t>
            </a:r>
          </a:p>
          <a:p>
            <a:r>
              <a:rPr lang="en-US" dirty="0"/>
              <a:t>Pros – runtime (computational will not increase a lot) for a farm we would do three runs (fit, upper and lower values) and say that these are the spreads we can expect in AEP using this model. </a:t>
            </a:r>
          </a:p>
          <a:p>
            <a:r>
              <a:rPr lang="en-US" dirty="0"/>
              <a:t>Cons – Wind speed vs. TI isn’t as popular as the z/L method in literature and might be harder to reason since we have z/L data also available. </a:t>
            </a:r>
          </a:p>
        </p:txBody>
      </p:sp>
      <p:pic>
        <p:nvPicPr>
          <p:cNvPr id="5" name="Picture 4">
            <a:extLst>
              <a:ext uri="{FF2B5EF4-FFF2-40B4-BE49-F238E27FC236}">
                <a16:creationId xmlns:a16="http://schemas.microsoft.com/office/drawing/2014/main" id="{7988EC85-4809-44B3-85CC-16BC92E05B5C}"/>
              </a:ext>
            </a:extLst>
          </p:cNvPr>
          <p:cNvPicPr>
            <a:picLocks noChangeAspect="1"/>
          </p:cNvPicPr>
          <p:nvPr/>
        </p:nvPicPr>
        <p:blipFill>
          <a:blip r:embed="rId2"/>
          <a:stretch>
            <a:fillRect/>
          </a:stretch>
        </p:blipFill>
        <p:spPr>
          <a:xfrm>
            <a:off x="1311305" y="3853052"/>
            <a:ext cx="3848100" cy="2790825"/>
          </a:xfrm>
          <a:prstGeom prst="rect">
            <a:avLst/>
          </a:prstGeom>
        </p:spPr>
      </p:pic>
      <p:pic>
        <p:nvPicPr>
          <p:cNvPr id="6" name="Picture 5">
            <a:extLst>
              <a:ext uri="{FF2B5EF4-FFF2-40B4-BE49-F238E27FC236}">
                <a16:creationId xmlns:a16="http://schemas.microsoft.com/office/drawing/2014/main" id="{A2BBAE49-0718-452E-83ED-F00E704E5555}"/>
              </a:ext>
            </a:extLst>
          </p:cNvPr>
          <p:cNvPicPr>
            <a:picLocks noChangeAspect="1"/>
          </p:cNvPicPr>
          <p:nvPr/>
        </p:nvPicPr>
        <p:blipFill>
          <a:blip r:embed="rId3"/>
          <a:stretch>
            <a:fillRect/>
          </a:stretch>
        </p:blipFill>
        <p:spPr>
          <a:xfrm>
            <a:off x="5846811" y="3919335"/>
            <a:ext cx="2988150" cy="2617161"/>
          </a:xfrm>
          <a:prstGeom prst="rect">
            <a:avLst/>
          </a:prstGeom>
        </p:spPr>
      </p:pic>
    </p:spTree>
    <p:extLst>
      <p:ext uri="{BB962C8B-B14F-4D97-AF65-F5344CB8AC3E}">
        <p14:creationId xmlns:p14="http://schemas.microsoft.com/office/powerpoint/2010/main" val="185498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11F3B5-657F-45D2-B903-C55EEF6E332F}"/>
              </a:ext>
            </a:extLst>
          </p:cNvPr>
          <p:cNvSpPr txBox="1"/>
          <p:nvPr/>
        </p:nvSpPr>
        <p:spPr>
          <a:xfrm>
            <a:off x="722022" y="394282"/>
            <a:ext cx="4118994" cy="4247317"/>
          </a:xfrm>
          <a:prstGeom prst="rect">
            <a:avLst/>
          </a:prstGeom>
          <a:noFill/>
        </p:spPr>
        <p:txBody>
          <a:bodyPr wrap="square" rtlCol="0">
            <a:spAutoFit/>
          </a:bodyPr>
          <a:lstStyle/>
          <a:p>
            <a:r>
              <a:rPr lang="en-US" dirty="0"/>
              <a:t>Idea 2: Use the same approach but for the z/L data from </a:t>
            </a:r>
            <a:r>
              <a:rPr lang="en-US" dirty="0" err="1"/>
              <a:t>Peetz</a:t>
            </a:r>
            <a:r>
              <a:rPr lang="en-US" dirty="0"/>
              <a:t>. Based on a cubic fit to the data (raw or binned) we can get 3 curves with confidence fits for upper and lower bounds. </a:t>
            </a:r>
          </a:p>
          <a:p>
            <a:pPr marL="285750" indent="-285750">
              <a:buFontTx/>
              <a:buChar char="-"/>
            </a:pPr>
            <a:r>
              <a:rPr lang="en-US" dirty="0"/>
              <a:t>Would be best if we look at particular section rather than all of the data (Mithu suggested -0.3 to 0.06 or something) </a:t>
            </a:r>
          </a:p>
          <a:p>
            <a:r>
              <a:rPr lang="en-US" dirty="0"/>
              <a:t>Pros: This method seems more popular in literature for classifying atmospheric stability indirectly. </a:t>
            </a:r>
          </a:p>
          <a:p>
            <a:r>
              <a:rPr lang="en-US" dirty="0"/>
              <a:t>Cons: Much more computationally expensive. For one farm we would do three runs with </a:t>
            </a:r>
            <a:r>
              <a:rPr lang="en-US" dirty="0" err="1"/>
              <a:t>5x</a:t>
            </a:r>
            <a:r>
              <a:rPr lang="en-US" dirty="0"/>
              <a:t> more iterations each. </a:t>
            </a:r>
          </a:p>
        </p:txBody>
      </p:sp>
      <p:pic>
        <p:nvPicPr>
          <p:cNvPr id="5" name="Picture 4">
            <a:extLst>
              <a:ext uri="{FF2B5EF4-FFF2-40B4-BE49-F238E27FC236}">
                <a16:creationId xmlns:a16="http://schemas.microsoft.com/office/drawing/2014/main" id="{28517025-7CAB-4F76-B17E-468D1185B8AD}"/>
              </a:ext>
            </a:extLst>
          </p:cNvPr>
          <p:cNvPicPr>
            <a:picLocks noChangeAspect="1"/>
          </p:cNvPicPr>
          <p:nvPr/>
        </p:nvPicPr>
        <p:blipFill>
          <a:blip r:embed="rId2"/>
          <a:stretch>
            <a:fillRect/>
          </a:stretch>
        </p:blipFill>
        <p:spPr>
          <a:xfrm>
            <a:off x="5352743" y="394282"/>
            <a:ext cx="5781675" cy="3791824"/>
          </a:xfrm>
          <a:prstGeom prst="rect">
            <a:avLst/>
          </a:prstGeom>
        </p:spPr>
      </p:pic>
      <p:sp>
        <p:nvSpPr>
          <p:cNvPr id="6" name="TextBox 5">
            <a:extLst>
              <a:ext uri="{FF2B5EF4-FFF2-40B4-BE49-F238E27FC236}">
                <a16:creationId xmlns:a16="http://schemas.microsoft.com/office/drawing/2014/main" id="{A658DEE5-DF3B-409B-84B5-5663B003A9A0}"/>
              </a:ext>
            </a:extLst>
          </p:cNvPr>
          <p:cNvSpPr txBox="1"/>
          <p:nvPr/>
        </p:nvSpPr>
        <p:spPr>
          <a:xfrm>
            <a:off x="494404" y="4758789"/>
            <a:ext cx="11426352" cy="2031325"/>
          </a:xfrm>
          <a:prstGeom prst="rect">
            <a:avLst/>
          </a:prstGeom>
          <a:noFill/>
        </p:spPr>
        <p:txBody>
          <a:bodyPr wrap="square" rtlCol="0">
            <a:spAutoFit/>
          </a:bodyPr>
          <a:lstStyle/>
          <a:p>
            <a:r>
              <a:rPr lang="en-US" dirty="0"/>
              <a:t>I think it is reasonable to choose one of these methods for the report and depending on which for x amount of farms. It will result in a large range of AEP gains, but since this is still an active area of research, that is alright. This just suggest a new method for accounting for TI for a generic farm. Once better models existed, this method can be adapted.</a:t>
            </a:r>
          </a:p>
          <a:p>
            <a:endParaRPr lang="en-US" dirty="0"/>
          </a:p>
          <a:p>
            <a:r>
              <a:rPr lang="en-US" dirty="0"/>
              <a:t>Doing three different methods would be interesting but doesn’t really show anything since we don’t know which is best. But like this, we can say what our confidence is in the results since we look at the upper and lower ranges based on the raw data.  </a:t>
            </a:r>
          </a:p>
        </p:txBody>
      </p:sp>
    </p:spTree>
    <p:extLst>
      <p:ext uri="{BB962C8B-B14F-4D97-AF65-F5344CB8AC3E}">
        <p14:creationId xmlns:p14="http://schemas.microsoft.com/office/powerpoint/2010/main" val="198934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26D05A-61A0-439A-8042-1BED0054B8D7}"/>
              </a:ext>
            </a:extLst>
          </p:cNvPr>
          <p:cNvPicPr>
            <a:picLocks noChangeAspect="1"/>
          </p:cNvPicPr>
          <p:nvPr/>
        </p:nvPicPr>
        <p:blipFill rotWithShape="1">
          <a:blip r:embed="rId2"/>
          <a:srcRect l="14431" t="26834" r="17331" b="12638"/>
          <a:stretch/>
        </p:blipFill>
        <p:spPr>
          <a:xfrm>
            <a:off x="3073940" y="2286000"/>
            <a:ext cx="5797686" cy="2986392"/>
          </a:xfrm>
          <a:prstGeom prst="rect">
            <a:avLst/>
          </a:prstGeom>
        </p:spPr>
      </p:pic>
      <p:pic>
        <p:nvPicPr>
          <p:cNvPr id="5" name="Picture 4">
            <a:extLst>
              <a:ext uri="{FF2B5EF4-FFF2-40B4-BE49-F238E27FC236}">
                <a16:creationId xmlns:a16="http://schemas.microsoft.com/office/drawing/2014/main" id="{4F1483D8-6B36-42A7-B0F2-AC8C47F15B24}"/>
              </a:ext>
            </a:extLst>
          </p:cNvPr>
          <p:cNvPicPr>
            <a:picLocks noChangeAspect="1"/>
          </p:cNvPicPr>
          <p:nvPr/>
        </p:nvPicPr>
        <p:blipFill>
          <a:blip r:embed="rId3"/>
          <a:stretch>
            <a:fillRect/>
          </a:stretch>
        </p:blipFill>
        <p:spPr>
          <a:xfrm>
            <a:off x="6449438" y="4887576"/>
            <a:ext cx="2351939" cy="384816"/>
          </a:xfrm>
          <a:prstGeom prst="rect">
            <a:avLst/>
          </a:prstGeom>
        </p:spPr>
      </p:pic>
      <p:cxnSp>
        <p:nvCxnSpPr>
          <p:cNvPr id="7" name="Straight Connector 6">
            <a:extLst>
              <a:ext uri="{FF2B5EF4-FFF2-40B4-BE49-F238E27FC236}">
                <a16:creationId xmlns:a16="http://schemas.microsoft.com/office/drawing/2014/main" id="{A2E6B982-7ED0-48AB-B70A-B02621A64DD5}"/>
              </a:ext>
            </a:extLst>
          </p:cNvPr>
          <p:cNvCxnSpPr/>
          <p:nvPr/>
        </p:nvCxnSpPr>
        <p:spPr>
          <a:xfrm flipV="1">
            <a:off x="4660900" y="3473450"/>
            <a:ext cx="0" cy="11684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C395D142-9FCD-4CAA-BB3F-B6221C2D02D1}"/>
              </a:ext>
            </a:extLst>
          </p:cNvPr>
          <p:cNvCxnSpPr>
            <a:cxnSpLocks/>
          </p:cNvCxnSpPr>
          <p:nvPr/>
        </p:nvCxnSpPr>
        <p:spPr>
          <a:xfrm>
            <a:off x="4470400" y="3473450"/>
            <a:ext cx="19050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33E388D-541A-4CE6-90B8-C5BF253E4C08}"/>
              </a:ext>
            </a:extLst>
          </p:cNvPr>
          <p:cNvCxnSpPr>
            <a:cxnSpLocks/>
          </p:cNvCxnSpPr>
          <p:nvPr/>
        </p:nvCxnSpPr>
        <p:spPr>
          <a:xfrm>
            <a:off x="4470400" y="2946400"/>
            <a:ext cx="0" cy="52705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15ABBC8D-9AD2-48D2-B59E-DE60D03FB5BA}"/>
              </a:ext>
            </a:extLst>
          </p:cNvPr>
          <p:cNvCxnSpPr>
            <a:cxnSpLocks/>
          </p:cNvCxnSpPr>
          <p:nvPr/>
        </p:nvCxnSpPr>
        <p:spPr>
          <a:xfrm>
            <a:off x="3987800" y="2362200"/>
            <a:ext cx="482600" cy="5842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203A94-3E15-4BFA-B2CD-12E29F5393DE}"/>
              </a:ext>
            </a:extLst>
          </p:cNvPr>
          <p:cNvCxnSpPr>
            <a:cxnSpLocks/>
          </p:cNvCxnSpPr>
          <p:nvPr/>
        </p:nvCxnSpPr>
        <p:spPr>
          <a:xfrm>
            <a:off x="6153150" y="4038600"/>
            <a:ext cx="0" cy="77470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4B4D1058-4842-4C76-AF2F-A217A6F14301}"/>
              </a:ext>
            </a:extLst>
          </p:cNvPr>
          <p:cNvCxnSpPr>
            <a:cxnSpLocks/>
          </p:cNvCxnSpPr>
          <p:nvPr/>
        </p:nvCxnSpPr>
        <p:spPr>
          <a:xfrm>
            <a:off x="6153150" y="4038600"/>
            <a:ext cx="431800"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F2880461-A638-4347-B5AA-8C58C0C1B34C}"/>
              </a:ext>
            </a:extLst>
          </p:cNvPr>
          <p:cNvCxnSpPr>
            <a:cxnSpLocks/>
          </p:cNvCxnSpPr>
          <p:nvPr/>
        </p:nvCxnSpPr>
        <p:spPr>
          <a:xfrm flipH="1">
            <a:off x="6247860" y="2527300"/>
            <a:ext cx="260890" cy="2921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B52F417-E02A-475A-9494-CE2F6F865D5E}"/>
              </a:ext>
            </a:extLst>
          </p:cNvPr>
          <p:cNvCxnSpPr>
            <a:cxnSpLocks/>
          </p:cNvCxnSpPr>
          <p:nvPr/>
        </p:nvCxnSpPr>
        <p:spPr>
          <a:xfrm flipH="1" flipV="1">
            <a:off x="6247861" y="2819401"/>
            <a:ext cx="130444" cy="287962"/>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6418BE10-1A9E-4857-B49B-6C6B77A9C6A1}"/>
              </a:ext>
            </a:extLst>
          </p:cNvPr>
          <p:cNvCxnSpPr>
            <a:cxnSpLocks/>
          </p:cNvCxnSpPr>
          <p:nvPr/>
        </p:nvCxnSpPr>
        <p:spPr>
          <a:xfrm flipH="1" flipV="1">
            <a:off x="6378305" y="3107363"/>
            <a:ext cx="114299" cy="229562"/>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183B8E11-D4CE-4CCB-A6F0-FC92687E4666}"/>
              </a:ext>
            </a:extLst>
          </p:cNvPr>
          <p:cNvCxnSpPr>
            <a:cxnSpLocks/>
          </p:cNvCxnSpPr>
          <p:nvPr/>
        </p:nvCxnSpPr>
        <p:spPr>
          <a:xfrm flipV="1">
            <a:off x="6378305" y="3325794"/>
            <a:ext cx="113235" cy="265131"/>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6D2CFA71-D5CA-4CB6-881A-22837410EE8E}"/>
              </a:ext>
            </a:extLst>
          </p:cNvPr>
          <p:cNvCxnSpPr>
            <a:cxnSpLocks/>
          </p:cNvCxnSpPr>
          <p:nvPr/>
        </p:nvCxnSpPr>
        <p:spPr>
          <a:xfrm>
            <a:off x="6369050" y="3590925"/>
            <a:ext cx="215900" cy="447675"/>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80E7554-43E0-4C3F-9F53-CCC3157636BD}"/>
              </a:ext>
            </a:extLst>
          </p:cNvPr>
          <p:cNvCxnSpPr>
            <a:cxnSpLocks/>
          </p:cNvCxnSpPr>
          <p:nvPr/>
        </p:nvCxnSpPr>
        <p:spPr>
          <a:xfrm>
            <a:off x="7454900" y="3336925"/>
            <a:ext cx="0" cy="30162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D1198196-5750-439F-BB78-11D0DFE81647}"/>
              </a:ext>
            </a:extLst>
          </p:cNvPr>
          <p:cNvCxnSpPr>
            <a:cxnSpLocks/>
          </p:cNvCxnSpPr>
          <p:nvPr/>
        </p:nvCxnSpPr>
        <p:spPr>
          <a:xfrm>
            <a:off x="7454900" y="3638550"/>
            <a:ext cx="615950" cy="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7D568838-CCCC-43F3-A7E0-3FAB9F83E4B1}"/>
              </a:ext>
            </a:extLst>
          </p:cNvPr>
          <p:cNvCxnSpPr>
            <a:cxnSpLocks/>
          </p:cNvCxnSpPr>
          <p:nvPr/>
        </p:nvCxnSpPr>
        <p:spPr>
          <a:xfrm flipV="1">
            <a:off x="6584950" y="3638550"/>
            <a:ext cx="869950" cy="40005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922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B5481-D282-484E-A955-037E1FD5A7D8}"/>
              </a:ext>
            </a:extLst>
          </p:cNvPr>
          <p:cNvPicPr>
            <a:picLocks noChangeAspect="1"/>
          </p:cNvPicPr>
          <p:nvPr/>
        </p:nvPicPr>
        <p:blipFill>
          <a:blip r:embed="rId2"/>
          <a:stretch>
            <a:fillRect/>
          </a:stretch>
        </p:blipFill>
        <p:spPr>
          <a:xfrm>
            <a:off x="192248" y="3990800"/>
            <a:ext cx="5805880" cy="241912"/>
          </a:xfrm>
          <a:prstGeom prst="rect">
            <a:avLst/>
          </a:prstGeom>
        </p:spPr>
      </p:pic>
      <p:sp>
        <p:nvSpPr>
          <p:cNvPr id="6" name="TextBox 5">
            <a:extLst>
              <a:ext uri="{FF2B5EF4-FFF2-40B4-BE49-F238E27FC236}">
                <a16:creationId xmlns:a16="http://schemas.microsoft.com/office/drawing/2014/main" id="{5BDEACE1-9B51-41BD-883E-ED38214EFB2F}"/>
              </a:ext>
            </a:extLst>
          </p:cNvPr>
          <p:cNvSpPr txBox="1"/>
          <p:nvPr/>
        </p:nvSpPr>
        <p:spPr>
          <a:xfrm>
            <a:off x="6417578" y="381341"/>
            <a:ext cx="2961314" cy="923330"/>
          </a:xfrm>
          <a:prstGeom prst="rect">
            <a:avLst/>
          </a:prstGeom>
          <a:noFill/>
        </p:spPr>
        <p:txBody>
          <a:bodyPr wrap="square" rtlCol="0">
            <a:spAutoFit/>
          </a:bodyPr>
          <a:lstStyle/>
          <a:p>
            <a:r>
              <a:rPr lang="en-US" dirty="0"/>
              <a:t>For a generic </a:t>
            </a:r>
            <a:r>
              <a:rPr lang="en-US" dirty="0" err="1"/>
              <a:t>7x7</a:t>
            </a:r>
            <a:r>
              <a:rPr lang="en-US" dirty="0"/>
              <a:t> gridded farm layout, </a:t>
            </a:r>
            <a:r>
              <a:rPr lang="en-US" dirty="0" err="1"/>
              <a:t>avg_ws</a:t>
            </a:r>
            <a:r>
              <a:rPr lang="en-US" dirty="0"/>
              <a:t> = 7.5 m/s, </a:t>
            </a:r>
            <a:r>
              <a:rPr lang="en-US" dirty="0" err="1"/>
              <a:t>rel_spc</a:t>
            </a:r>
            <a:r>
              <a:rPr lang="en-US" dirty="0"/>
              <a:t> = </a:t>
            </a:r>
            <a:r>
              <a:rPr lang="en-US" dirty="0" err="1"/>
              <a:t>7D</a:t>
            </a:r>
            <a:r>
              <a:rPr lang="en-US" dirty="0"/>
              <a:t>, SP = 200</a:t>
            </a:r>
          </a:p>
        </p:txBody>
      </p:sp>
      <p:pic>
        <p:nvPicPr>
          <p:cNvPr id="7" name="Picture 6">
            <a:extLst>
              <a:ext uri="{FF2B5EF4-FFF2-40B4-BE49-F238E27FC236}">
                <a16:creationId xmlns:a16="http://schemas.microsoft.com/office/drawing/2014/main" id="{682FBCC1-A849-45F7-AE96-693055859CD8}"/>
              </a:ext>
            </a:extLst>
          </p:cNvPr>
          <p:cNvPicPr>
            <a:picLocks noChangeAspect="1"/>
          </p:cNvPicPr>
          <p:nvPr/>
        </p:nvPicPr>
        <p:blipFill>
          <a:blip r:embed="rId3"/>
          <a:stretch>
            <a:fillRect/>
          </a:stretch>
        </p:blipFill>
        <p:spPr>
          <a:xfrm>
            <a:off x="526322" y="614362"/>
            <a:ext cx="3771900" cy="2905125"/>
          </a:xfrm>
          <a:prstGeom prst="rect">
            <a:avLst/>
          </a:prstGeom>
        </p:spPr>
      </p:pic>
      <p:sp>
        <p:nvSpPr>
          <p:cNvPr id="8" name="TextBox 7">
            <a:extLst>
              <a:ext uri="{FF2B5EF4-FFF2-40B4-BE49-F238E27FC236}">
                <a16:creationId xmlns:a16="http://schemas.microsoft.com/office/drawing/2014/main" id="{1B82F52A-DE5E-4D21-8F85-E46F28A7DB43}"/>
              </a:ext>
            </a:extLst>
          </p:cNvPr>
          <p:cNvSpPr txBox="1"/>
          <p:nvPr/>
        </p:nvSpPr>
        <p:spPr>
          <a:xfrm>
            <a:off x="620785" y="3605562"/>
            <a:ext cx="612397" cy="369332"/>
          </a:xfrm>
          <a:prstGeom prst="rect">
            <a:avLst/>
          </a:prstGeom>
          <a:noFill/>
        </p:spPr>
        <p:txBody>
          <a:bodyPr wrap="square" rtlCol="0">
            <a:spAutoFit/>
          </a:bodyPr>
          <a:lstStyle/>
          <a:p>
            <a:r>
              <a:rPr lang="en-US" dirty="0"/>
              <a:t>red</a:t>
            </a:r>
          </a:p>
        </p:txBody>
      </p:sp>
      <p:sp>
        <p:nvSpPr>
          <p:cNvPr id="9" name="TextBox 8">
            <a:extLst>
              <a:ext uri="{FF2B5EF4-FFF2-40B4-BE49-F238E27FC236}">
                <a16:creationId xmlns:a16="http://schemas.microsoft.com/office/drawing/2014/main" id="{3B8B9B51-B04D-43A9-87B3-7340112E20C1}"/>
              </a:ext>
            </a:extLst>
          </p:cNvPr>
          <p:cNvSpPr txBox="1"/>
          <p:nvPr/>
        </p:nvSpPr>
        <p:spPr>
          <a:xfrm>
            <a:off x="6467912" y="1619075"/>
            <a:ext cx="2860646" cy="1754326"/>
          </a:xfrm>
          <a:prstGeom prst="rect">
            <a:avLst/>
          </a:prstGeom>
          <a:noFill/>
        </p:spPr>
        <p:txBody>
          <a:bodyPr wrap="square" rtlCol="0">
            <a:spAutoFit/>
          </a:bodyPr>
          <a:lstStyle/>
          <a:p>
            <a:r>
              <a:rPr lang="en-US" dirty="0" err="1"/>
              <a:t>Mean_TI</a:t>
            </a:r>
            <a:r>
              <a:rPr lang="en-US" dirty="0"/>
              <a:t> = 9.78%</a:t>
            </a:r>
          </a:p>
          <a:p>
            <a:r>
              <a:rPr lang="en-US" dirty="0" err="1"/>
              <a:t>Scale_factor</a:t>
            </a:r>
            <a:r>
              <a:rPr lang="en-US" dirty="0"/>
              <a:t> = 0.08  / 0.0978</a:t>
            </a:r>
          </a:p>
          <a:p>
            <a:endParaRPr lang="en-US" dirty="0"/>
          </a:p>
          <a:p>
            <a:r>
              <a:rPr lang="en-US" dirty="0"/>
              <a:t>All </a:t>
            </a:r>
            <a:r>
              <a:rPr lang="en-US" dirty="0" err="1"/>
              <a:t>ti</a:t>
            </a:r>
            <a:r>
              <a:rPr lang="en-US" dirty="0"/>
              <a:t> values multiplied by this to make the black dashed curve </a:t>
            </a:r>
          </a:p>
        </p:txBody>
      </p:sp>
      <p:pic>
        <p:nvPicPr>
          <p:cNvPr id="10" name="Picture 9">
            <a:extLst>
              <a:ext uri="{FF2B5EF4-FFF2-40B4-BE49-F238E27FC236}">
                <a16:creationId xmlns:a16="http://schemas.microsoft.com/office/drawing/2014/main" id="{710185CE-B78F-4CD8-9907-E7602E39149C}"/>
              </a:ext>
            </a:extLst>
          </p:cNvPr>
          <p:cNvPicPr>
            <a:picLocks noChangeAspect="1"/>
          </p:cNvPicPr>
          <p:nvPr/>
        </p:nvPicPr>
        <p:blipFill>
          <a:blip r:embed="rId4"/>
          <a:stretch>
            <a:fillRect/>
          </a:stretch>
        </p:blipFill>
        <p:spPr>
          <a:xfrm>
            <a:off x="5607996" y="3400425"/>
            <a:ext cx="6181725" cy="238125"/>
          </a:xfrm>
          <a:prstGeom prst="rect">
            <a:avLst/>
          </a:prstGeom>
        </p:spPr>
      </p:pic>
      <p:pic>
        <p:nvPicPr>
          <p:cNvPr id="11266" name="Picture 2">
            <a:extLst>
              <a:ext uri="{FF2B5EF4-FFF2-40B4-BE49-F238E27FC236}">
                <a16:creationId xmlns:a16="http://schemas.microsoft.com/office/drawing/2014/main" id="{7B23D49F-AF8A-43FC-B021-865104F2C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100" y="4584962"/>
            <a:ext cx="3810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E76D01B-F657-42B0-860A-A5872900BC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217" y="4584961"/>
            <a:ext cx="3810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11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673E4FD2-BAA6-4C3C-8584-5B51DBDB04B6}"/>
              </a:ext>
            </a:extLst>
          </p:cNvPr>
          <p:cNvGraphicFramePr>
            <a:graphicFrameLocks noGrp="1"/>
          </p:cNvGraphicFramePr>
          <p:nvPr>
            <p:extLst>
              <p:ext uri="{D42A27DB-BD31-4B8C-83A1-F6EECF244321}">
                <p14:modId xmlns:p14="http://schemas.microsoft.com/office/powerpoint/2010/main" val="1078740212"/>
              </p:ext>
            </p:extLst>
          </p:nvPr>
        </p:nvGraphicFramePr>
        <p:xfrm>
          <a:off x="657225" y="4405131"/>
          <a:ext cx="8816693" cy="1381760"/>
        </p:xfrm>
        <a:graphic>
          <a:graphicData uri="http://schemas.openxmlformats.org/drawingml/2006/table">
            <a:tbl>
              <a:tblPr firstRow="1" bandRow="1">
                <a:tableStyleId>{5C22544A-7EE6-4342-B048-85BDC9FD1C3A}</a:tableStyleId>
              </a:tblPr>
              <a:tblGrid>
                <a:gridCol w="1257045">
                  <a:extLst>
                    <a:ext uri="{9D8B030D-6E8A-4147-A177-3AD203B41FA5}">
                      <a16:colId xmlns:a16="http://schemas.microsoft.com/office/drawing/2014/main" val="2233767300"/>
                    </a:ext>
                  </a:extLst>
                </a:gridCol>
                <a:gridCol w="1375371">
                  <a:extLst>
                    <a:ext uri="{9D8B030D-6E8A-4147-A177-3AD203B41FA5}">
                      <a16:colId xmlns:a16="http://schemas.microsoft.com/office/drawing/2014/main" val="3971563571"/>
                    </a:ext>
                  </a:extLst>
                </a:gridCol>
                <a:gridCol w="1667953">
                  <a:extLst>
                    <a:ext uri="{9D8B030D-6E8A-4147-A177-3AD203B41FA5}">
                      <a16:colId xmlns:a16="http://schemas.microsoft.com/office/drawing/2014/main" val="603253173"/>
                    </a:ext>
                  </a:extLst>
                </a:gridCol>
                <a:gridCol w="1618269">
                  <a:extLst>
                    <a:ext uri="{9D8B030D-6E8A-4147-A177-3AD203B41FA5}">
                      <a16:colId xmlns:a16="http://schemas.microsoft.com/office/drawing/2014/main" val="2868889243"/>
                    </a:ext>
                  </a:extLst>
                </a:gridCol>
                <a:gridCol w="1831198">
                  <a:extLst>
                    <a:ext uri="{9D8B030D-6E8A-4147-A177-3AD203B41FA5}">
                      <a16:colId xmlns:a16="http://schemas.microsoft.com/office/drawing/2014/main" val="487374972"/>
                    </a:ext>
                  </a:extLst>
                </a:gridCol>
                <a:gridCol w="1066857">
                  <a:extLst>
                    <a:ext uri="{9D8B030D-6E8A-4147-A177-3AD203B41FA5}">
                      <a16:colId xmlns:a16="http://schemas.microsoft.com/office/drawing/2014/main" val="1177201974"/>
                    </a:ext>
                  </a:extLst>
                </a:gridCol>
              </a:tblGrid>
              <a:tr h="370840">
                <a:tc>
                  <a:txBody>
                    <a:bodyPr/>
                    <a:lstStyle/>
                    <a:p>
                      <a:endParaRPr lang="en-US" dirty="0"/>
                    </a:p>
                  </a:txBody>
                  <a:tcPr/>
                </a:tc>
                <a:tc>
                  <a:txBody>
                    <a:bodyPr/>
                    <a:lstStyle/>
                    <a:p>
                      <a:r>
                        <a:rPr lang="en-US" dirty="0"/>
                        <a:t>z/L &lt; -0.10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 &lt;z/L &lt; -0.05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-0.05&lt;z/L &lt; 0</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&lt;z/L &lt; 0.05</a:t>
                      </a:r>
                    </a:p>
                    <a:p>
                      <a:endParaRPr lang="en-US" dirty="0"/>
                    </a:p>
                  </a:txBody>
                  <a:tcPr/>
                </a:tc>
                <a:tc>
                  <a:txBody>
                    <a:bodyPr/>
                    <a:lstStyle/>
                    <a:p>
                      <a:r>
                        <a:rPr lang="en-US" dirty="0"/>
                        <a:t>0.05&lt;z/L </a:t>
                      </a:r>
                    </a:p>
                  </a:txBody>
                  <a:tcPr/>
                </a:tc>
                <a:extLst>
                  <a:ext uri="{0D108BD9-81ED-4DB2-BD59-A6C34878D82A}">
                    <a16:rowId xmlns:a16="http://schemas.microsoft.com/office/drawing/2014/main" val="4091417093"/>
                  </a:ext>
                </a:extLst>
              </a:tr>
              <a:tr h="370840">
                <a:tc>
                  <a:txBody>
                    <a:bodyPr/>
                    <a:lstStyle/>
                    <a:p>
                      <a:r>
                        <a:rPr lang="en-US" dirty="0"/>
                        <a:t>Original</a:t>
                      </a:r>
                    </a:p>
                  </a:txBody>
                  <a:tcPr/>
                </a:tc>
                <a:tc>
                  <a:txBody>
                    <a:bodyPr/>
                    <a:lstStyle/>
                    <a:p>
                      <a:r>
                        <a:rPr lang="en-US" dirty="0"/>
                        <a:t>11</a:t>
                      </a:r>
                    </a:p>
                  </a:txBody>
                  <a:tcPr/>
                </a:tc>
                <a:tc>
                  <a:txBody>
                    <a:bodyPr/>
                    <a:lstStyle/>
                    <a:p>
                      <a:r>
                        <a:rPr lang="en-US" dirty="0"/>
                        <a:t>10</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extLst>
                  <a:ext uri="{0D108BD9-81ED-4DB2-BD59-A6C34878D82A}">
                    <a16:rowId xmlns:a16="http://schemas.microsoft.com/office/drawing/2014/main" val="4200591669"/>
                  </a:ext>
                </a:extLst>
              </a:tr>
              <a:tr h="370840">
                <a:tc>
                  <a:txBody>
                    <a:bodyPr/>
                    <a:lstStyle/>
                    <a:p>
                      <a:r>
                        <a:rPr lang="en-US" dirty="0"/>
                        <a:t>Scaled </a:t>
                      </a:r>
                    </a:p>
                  </a:txBody>
                  <a:tcPr/>
                </a:tc>
                <a:tc>
                  <a:txBody>
                    <a:bodyPr/>
                    <a:lstStyle/>
                    <a:p>
                      <a:r>
                        <a:rPr lang="en-US" dirty="0"/>
                        <a:t> 11.8724</a:t>
                      </a:r>
                    </a:p>
                  </a:txBody>
                  <a:tcPr/>
                </a:tc>
                <a:tc>
                  <a:txBody>
                    <a:bodyPr/>
                    <a:lstStyle/>
                    <a:p>
                      <a:r>
                        <a:rPr lang="en-US" dirty="0"/>
                        <a:t>10.7931</a:t>
                      </a:r>
                    </a:p>
                  </a:txBody>
                  <a:tcPr/>
                </a:tc>
                <a:tc>
                  <a:txBody>
                    <a:bodyPr/>
                    <a:lstStyle/>
                    <a:p>
                      <a:r>
                        <a:rPr lang="en-US" dirty="0"/>
                        <a:t>8.63440</a:t>
                      </a:r>
                    </a:p>
                  </a:txBody>
                  <a:tcPr/>
                </a:tc>
                <a:tc>
                  <a:txBody>
                    <a:bodyPr/>
                    <a:lstStyle/>
                    <a:p>
                      <a:r>
                        <a:rPr lang="en-US" dirty="0"/>
                        <a:t>6.4758</a:t>
                      </a:r>
                    </a:p>
                  </a:txBody>
                  <a:tcPr/>
                </a:tc>
                <a:tc>
                  <a:txBody>
                    <a:bodyPr/>
                    <a:lstStyle/>
                    <a:p>
                      <a:r>
                        <a:rPr lang="en-US" dirty="0"/>
                        <a:t>5.3965</a:t>
                      </a:r>
                    </a:p>
                  </a:txBody>
                  <a:tcPr/>
                </a:tc>
                <a:extLst>
                  <a:ext uri="{0D108BD9-81ED-4DB2-BD59-A6C34878D82A}">
                    <a16:rowId xmlns:a16="http://schemas.microsoft.com/office/drawing/2014/main" val="1637695595"/>
                  </a:ext>
                </a:extLst>
              </a:tr>
            </a:tbl>
          </a:graphicData>
        </a:graphic>
      </p:graphicFrame>
      <p:pic>
        <p:nvPicPr>
          <p:cNvPr id="13" name="Picture 12">
            <a:extLst>
              <a:ext uri="{FF2B5EF4-FFF2-40B4-BE49-F238E27FC236}">
                <a16:creationId xmlns:a16="http://schemas.microsoft.com/office/drawing/2014/main" id="{CAB42504-9BE7-4A79-B352-F0B04B201D19}"/>
              </a:ext>
            </a:extLst>
          </p:cNvPr>
          <p:cNvPicPr>
            <a:picLocks noChangeAspect="1"/>
          </p:cNvPicPr>
          <p:nvPr/>
        </p:nvPicPr>
        <p:blipFill>
          <a:blip r:embed="rId2"/>
          <a:stretch>
            <a:fillRect/>
          </a:stretch>
        </p:blipFill>
        <p:spPr>
          <a:xfrm>
            <a:off x="5006408" y="920511"/>
            <a:ext cx="3389682" cy="2677274"/>
          </a:xfrm>
          <a:prstGeom prst="rect">
            <a:avLst/>
          </a:prstGeom>
        </p:spPr>
      </p:pic>
      <p:sp>
        <p:nvSpPr>
          <p:cNvPr id="14" name="TextBox 13">
            <a:extLst>
              <a:ext uri="{FF2B5EF4-FFF2-40B4-BE49-F238E27FC236}">
                <a16:creationId xmlns:a16="http://schemas.microsoft.com/office/drawing/2014/main" id="{B5A19202-9C18-464B-8590-CDD347E3D5FA}"/>
              </a:ext>
            </a:extLst>
          </p:cNvPr>
          <p:cNvSpPr txBox="1"/>
          <p:nvPr/>
        </p:nvSpPr>
        <p:spPr>
          <a:xfrm>
            <a:off x="8846287" y="1071109"/>
            <a:ext cx="1775637" cy="369332"/>
          </a:xfrm>
          <a:prstGeom prst="rect">
            <a:avLst/>
          </a:prstGeom>
          <a:noFill/>
        </p:spPr>
        <p:txBody>
          <a:bodyPr wrap="square" rtlCol="0">
            <a:spAutoFit/>
          </a:bodyPr>
          <a:lstStyle/>
          <a:p>
            <a:r>
              <a:rPr lang="en-US" dirty="0"/>
              <a:t>Mean = 7.18% </a:t>
            </a:r>
          </a:p>
        </p:txBody>
      </p:sp>
      <p:sp>
        <p:nvSpPr>
          <p:cNvPr id="16" name="TextBox 15">
            <a:extLst>
              <a:ext uri="{FF2B5EF4-FFF2-40B4-BE49-F238E27FC236}">
                <a16:creationId xmlns:a16="http://schemas.microsoft.com/office/drawing/2014/main" id="{991107E9-3D7C-4E12-9FAC-658B3711CED2}"/>
              </a:ext>
            </a:extLst>
          </p:cNvPr>
          <p:cNvSpPr txBox="1"/>
          <p:nvPr/>
        </p:nvSpPr>
        <p:spPr>
          <a:xfrm>
            <a:off x="8846287" y="1568654"/>
            <a:ext cx="3140065" cy="369332"/>
          </a:xfrm>
          <a:prstGeom prst="rect">
            <a:avLst/>
          </a:prstGeom>
          <a:noFill/>
        </p:spPr>
        <p:txBody>
          <a:bodyPr wrap="square">
            <a:spAutoFit/>
          </a:bodyPr>
          <a:lstStyle/>
          <a:p>
            <a:r>
              <a:rPr lang="en-US" dirty="0" err="1"/>
              <a:t>Scale_factor</a:t>
            </a:r>
            <a:r>
              <a:rPr lang="en-US" dirty="0"/>
              <a:t> = 0.08  / 0.0718</a:t>
            </a:r>
          </a:p>
        </p:txBody>
      </p:sp>
      <p:pic>
        <p:nvPicPr>
          <p:cNvPr id="17" name="Picture 16">
            <a:extLst>
              <a:ext uri="{FF2B5EF4-FFF2-40B4-BE49-F238E27FC236}">
                <a16:creationId xmlns:a16="http://schemas.microsoft.com/office/drawing/2014/main" id="{1E6CB836-E569-4E91-9D97-E9566FF562F3}"/>
              </a:ext>
            </a:extLst>
          </p:cNvPr>
          <p:cNvPicPr>
            <a:picLocks noChangeAspect="1"/>
          </p:cNvPicPr>
          <p:nvPr/>
        </p:nvPicPr>
        <p:blipFill>
          <a:blip r:embed="rId3"/>
          <a:stretch>
            <a:fillRect/>
          </a:stretch>
        </p:blipFill>
        <p:spPr>
          <a:xfrm>
            <a:off x="205648" y="295303"/>
            <a:ext cx="4897817" cy="3564315"/>
          </a:xfrm>
          <a:prstGeom prst="rect">
            <a:avLst/>
          </a:prstGeom>
        </p:spPr>
      </p:pic>
    </p:spTree>
    <p:extLst>
      <p:ext uri="{BB962C8B-B14F-4D97-AF65-F5344CB8AC3E}">
        <p14:creationId xmlns:p14="http://schemas.microsoft.com/office/powerpoint/2010/main" val="191532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CA3101-877A-4DB2-912E-10DE0F42D0A6}"/>
              </a:ext>
            </a:extLst>
          </p:cNvPr>
          <p:cNvSpPr txBox="1"/>
          <p:nvPr/>
        </p:nvSpPr>
        <p:spPr>
          <a:xfrm>
            <a:off x="5086350" y="395288"/>
            <a:ext cx="4019550" cy="1477328"/>
          </a:xfrm>
          <a:prstGeom prst="rect">
            <a:avLst/>
          </a:prstGeom>
          <a:noFill/>
        </p:spPr>
        <p:txBody>
          <a:bodyPr wrap="square" rtlCol="0">
            <a:spAutoFit/>
          </a:bodyPr>
          <a:lstStyle/>
          <a:p>
            <a:r>
              <a:rPr lang="en-US" dirty="0"/>
              <a:t>Ideas for TI. Why would we just look at a function of spacing? Maybe split it up by AEP baseline regions (high, low, </a:t>
            </a:r>
            <a:r>
              <a:rPr lang="en-US" dirty="0" err="1"/>
              <a:t>etc</a:t>
            </a:r>
            <a:r>
              <a:rPr lang="en-US" dirty="0"/>
              <a:t>). Or wake loss (how do they compare). – Try on JUMP </a:t>
            </a:r>
          </a:p>
        </p:txBody>
      </p:sp>
      <p:pic>
        <p:nvPicPr>
          <p:cNvPr id="1026" name="Picture 2">
            <a:extLst>
              <a:ext uri="{FF2B5EF4-FFF2-40B4-BE49-F238E27FC236}">
                <a16:creationId xmlns:a16="http://schemas.microsoft.com/office/drawing/2014/main" id="{E9B42FFF-1009-43D9-968A-CDC4574D6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395288"/>
            <a:ext cx="3609975" cy="2524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42449B-D05F-43A4-B694-4018F1BE5DEF}"/>
              </a:ext>
            </a:extLst>
          </p:cNvPr>
          <p:cNvSpPr txBox="1"/>
          <p:nvPr/>
        </p:nvSpPr>
        <p:spPr>
          <a:xfrm>
            <a:off x="619125" y="211410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28" name="Picture 4">
            <a:extLst>
              <a:ext uri="{FF2B5EF4-FFF2-40B4-BE49-F238E27FC236}">
                <a16:creationId xmlns:a16="http://schemas.microsoft.com/office/drawing/2014/main" id="{F71444A6-58AC-4D74-8805-42E9A0F7A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3" y="2940195"/>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2A089F-AFA7-42C6-BB22-2A99991BAF30}"/>
              </a:ext>
            </a:extLst>
          </p:cNvPr>
          <p:cNvSpPr txBox="1"/>
          <p:nvPr/>
        </p:nvSpPr>
        <p:spPr>
          <a:xfrm>
            <a:off x="3433763" y="464598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030" name="Picture 6">
            <a:extLst>
              <a:ext uri="{FF2B5EF4-FFF2-40B4-BE49-F238E27FC236}">
                <a16:creationId xmlns:a16="http://schemas.microsoft.com/office/drawing/2014/main" id="{AED70F27-2483-467B-A6D5-D0E3831F4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186" y="1973991"/>
            <a:ext cx="3609975" cy="2524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9EA637-8D22-43DB-841D-4AF6A9ED07F1}"/>
              </a:ext>
            </a:extLst>
          </p:cNvPr>
          <p:cNvSpPr txBox="1"/>
          <p:nvPr/>
        </p:nvSpPr>
        <p:spPr>
          <a:xfrm>
            <a:off x="5086350" y="375135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34" name="Picture 10">
            <a:extLst>
              <a:ext uri="{FF2B5EF4-FFF2-40B4-BE49-F238E27FC236}">
                <a16:creationId xmlns:a16="http://schemas.microsoft.com/office/drawing/2014/main" id="{1975CD30-CC0C-40CB-93B8-9DC53C8B3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186" y="4437732"/>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632DA8-51B9-4E51-A6EC-AA3C604BEFF4}"/>
              </a:ext>
            </a:extLst>
          </p:cNvPr>
          <p:cNvSpPr txBox="1"/>
          <p:nvPr/>
        </p:nvSpPr>
        <p:spPr>
          <a:xfrm>
            <a:off x="8064836" y="620254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90546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23537B-8928-43D7-9BFB-E44056BC5AC3}"/>
              </a:ext>
            </a:extLst>
          </p:cNvPr>
          <p:cNvPicPr>
            <a:picLocks noChangeAspect="1"/>
          </p:cNvPicPr>
          <p:nvPr/>
        </p:nvPicPr>
        <p:blipFill>
          <a:blip r:embed="rId2"/>
          <a:stretch>
            <a:fillRect/>
          </a:stretch>
        </p:blipFill>
        <p:spPr>
          <a:xfrm>
            <a:off x="9718828" y="110906"/>
            <a:ext cx="2406496" cy="1837254"/>
          </a:xfrm>
          <a:prstGeom prst="rect">
            <a:avLst/>
          </a:prstGeom>
        </p:spPr>
      </p:pic>
      <p:sp>
        <p:nvSpPr>
          <p:cNvPr id="7" name="Flowchart: Delay 6">
            <a:extLst>
              <a:ext uri="{FF2B5EF4-FFF2-40B4-BE49-F238E27FC236}">
                <a16:creationId xmlns:a16="http://schemas.microsoft.com/office/drawing/2014/main" id="{58165D81-B6CC-40B7-9C53-11C3DD0DB06C}"/>
              </a:ext>
            </a:extLst>
          </p:cNvPr>
          <p:cNvSpPr/>
          <p:nvPr/>
        </p:nvSpPr>
        <p:spPr>
          <a:xfrm rot="10800000">
            <a:off x="3358992" y="2552701"/>
            <a:ext cx="1485900" cy="962025"/>
          </a:xfrm>
          <a:prstGeom prst="flowChartDelay">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B43060D-E019-4959-A4F9-BFAA1807FA2D}"/>
              </a:ext>
            </a:extLst>
          </p:cNvPr>
          <p:cNvSpPr>
            <a:spLocks noChangeAspect="1"/>
          </p:cNvSpPr>
          <p:nvPr/>
        </p:nvSpPr>
        <p:spPr>
          <a:xfrm>
            <a:off x="4287680" y="2871789"/>
            <a:ext cx="323848" cy="3238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6C2DD87-F5ED-436F-A5F3-4EEDC1EF8861}"/>
              </a:ext>
            </a:extLst>
          </p:cNvPr>
          <p:cNvCxnSpPr>
            <a:cxnSpLocks/>
            <a:stCxn id="7" idx="2"/>
            <a:endCxn id="7" idx="0"/>
          </p:cNvCxnSpPr>
          <p:nvPr/>
        </p:nvCxnSpPr>
        <p:spPr>
          <a:xfrm>
            <a:off x="4101942" y="2552701"/>
            <a:ext cx="0" cy="962025"/>
          </a:xfrm>
          <a:prstGeom prst="line">
            <a:avLst/>
          </a:prstGeom>
          <a:ln w="38100"/>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F3902119-875A-403E-B8CE-42455E9D16F6}"/>
              </a:ext>
            </a:extLst>
          </p:cNvPr>
          <p:cNvSpPr/>
          <p:nvPr/>
        </p:nvSpPr>
        <p:spPr>
          <a:xfrm>
            <a:off x="3455668" y="3033714"/>
            <a:ext cx="45719" cy="240506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72459-4008-4E9B-966C-43841CE6A91B}"/>
              </a:ext>
            </a:extLst>
          </p:cNvPr>
          <p:cNvSpPr/>
          <p:nvPr/>
        </p:nvSpPr>
        <p:spPr>
          <a:xfrm>
            <a:off x="3455668" y="628650"/>
            <a:ext cx="45719" cy="240506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A614067-4CB3-41DE-B924-E36AF3A8F819}"/>
              </a:ext>
            </a:extLst>
          </p:cNvPr>
          <p:cNvCxnSpPr>
            <a:cxnSpLocks/>
          </p:cNvCxnSpPr>
          <p:nvPr/>
        </p:nvCxnSpPr>
        <p:spPr>
          <a:xfrm>
            <a:off x="1000125" y="3033712"/>
            <a:ext cx="22479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F38EE95F-9BE4-43DE-92D2-0894B8CE66B8}"/>
              </a:ext>
            </a:extLst>
          </p:cNvPr>
          <p:cNvCxnSpPr>
            <a:cxnSpLocks/>
          </p:cNvCxnSpPr>
          <p:nvPr/>
        </p:nvCxnSpPr>
        <p:spPr>
          <a:xfrm>
            <a:off x="1000125" y="828674"/>
            <a:ext cx="0" cy="4410075"/>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76531ACF-48C3-4018-8B0E-0AA51DC32887}"/>
              </a:ext>
            </a:extLst>
          </p:cNvPr>
          <p:cNvSpPr/>
          <p:nvPr/>
        </p:nvSpPr>
        <p:spPr>
          <a:xfrm>
            <a:off x="1000125" y="857250"/>
            <a:ext cx="1419226" cy="4352925"/>
          </a:xfrm>
          <a:custGeom>
            <a:avLst/>
            <a:gdLst>
              <a:gd name="connsiteX0" fmla="*/ 0 w 1419226"/>
              <a:gd name="connsiteY0" fmla="*/ 0 h 4352925"/>
              <a:gd name="connsiteX1" fmla="*/ 1419225 w 1419226"/>
              <a:gd name="connsiteY1" fmla="*/ 2171700 h 4352925"/>
              <a:gd name="connsiteX2" fmla="*/ 9525 w 1419226"/>
              <a:gd name="connsiteY2" fmla="*/ 4352925 h 4352925"/>
            </a:gdLst>
            <a:ahLst/>
            <a:cxnLst>
              <a:cxn ang="0">
                <a:pos x="connsiteX0" y="connsiteY0"/>
              </a:cxn>
              <a:cxn ang="0">
                <a:pos x="connsiteX1" y="connsiteY1"/>
              </a:cxn>
              <a:cxn ang="0">
                <a:pos x="connsiteX2" y="connsiteY2"/>
              </a:cxn>
            </a:cxnLst>
            <a:rect l="l" t="t" r="r" b="b"/>
            <a:pathLst>
              <a:path w="1419226" h="4352925">
                <a:moveTo>
                  <a:pt x="0" y="0"/>
                </a:moveTo>
                <a:cubicBezTo>
                  <a:pt x="708819" y="723106"/>
                  <a:pt x="1417638" y="1446213"/>
                  <a:pt x="1419225" y="2171700"/>
                </a:cubicBezTo>
                <a:cubicBezTo>
                  <a:pt x="1420812" y="2897187"/>
                  <a:pt x="249237" y="4106863"/>
                  <a:pt x="9525" y="43529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8A7FD7B-3321-41EC-B7A8-3004C7164E6F}"/>
              </a:ext>
            </a:extLst>
          </p:cNvPr>
          <p:cNvSpPr txBox="1"/>
          <p:nvPr/>
        </p:nvSpPr>
        <p:spPr>
          <a:xfrm>
            <a:off x="691992" y="2849045"/>
            <a:ext cx="308120" cy="369332"/>
          </a:xfrm>
          <a:prstGeom prst="rect">
            <a:avLst/>
          </a:prstGeom>
          <a:noFill/>
        </p:spPr>
        <p:txBody>
          <a:bodyPr wrap="square" rtlCol="0">
            <a:spAutoFit/>
          </a:bodyPr>
          <a:lstStyle/>
          <a:p>
            <a:r>
              <a:rPr lang="en-US" dirty="0"/>
              <a:t>0</a:t>
            </a:r>
          </a:p>
        </p:txBody>
      </p:sp>
      <p:cxnSp>
        <p:nvCxnSpPr>
          <p:cNvPr id="24" name="Straight Connector 23">
            <a:extLst>
              <a:ext uri="{FF2B5EF4-FFF2-40B4-BE49-F238E27FC236}">
                <a16:creationId xmlns:a16="http://schemas.microsoft.com/office/drawing/2014/main" id="{DF39B7C1-069E-4497-84F0-BED772075A08}"/>
              </a:ext>
            </a:extLst>
          </p:cNvPr>
          <p:cNvCxnSpPr>
            <a:cxnSpLocks/>
          </p:cNvCxnSpPr>
          <p:nvPr/>
        </p:nvCxnSpPr>
        <p:spPr>
          <a:xfrm>
            <a:off x="1000112" y="2409825"/>
            <a:ext cx="12763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56E4DD-25A5-425E-ACD3-D7EAC89BCA07}"/>
              </a:ext>
            </a:extLst>
          </p:cNvPr>
          <p:cNvCxnSpPr>
            <a:cxnSpLocks/>
          </p:cNvCxnSpPr>
          <p:nvPr/>
        </p:nvCxnSpPr>
        <p:spPr>
          <a:xfrm>
            <a:off x="1000111" y="3533776"/>
            <a:ext cx="127636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21E92D-FE05-4CC1-BB61-F01D70421AA4}"/>
              </a:ext>
            </a:extLst>
          </p:cNvPr>
          <p:cNvSpPr txBox="1"/>
          <p:nvPr/>
        </p:nvSpPr>
        <p:spPr>
          <a:xfrm>
            <a:off x="723150" y="2225159"/>
            <a:ext cx="304800" cy="369332"/>
          </a:xfrm>
          <a:prstGeom prst="rect">
            <a:avLst/>
          </a:prstGeom>
          <a:noFill/>
        </p:spPr>
        <p:txBody>
          <a:bodyPr wrap="square" rtlCol="0">
            <a:spAutoFit/>
          </a:bodyPr>
          <a:lstStyle/>
          <a:p>
            <a:r>
              <a:rPr lang="en-US" dirty="0"/>
              <a:t>s</a:t>
            </a:r>
          </a:p>
        </p:txBody>
      </p:sp>
      <p:sp>
        <p:nvSpPr>
          <p:cNvPr id="27" name="TextBox 26">
            <a:extLst>
              <a:ext uri="{FF2B5EF4-FFF2-40B4-BE49-F238E27FC236}">
                <a16:creationId xmlns:a16="http://schemas.microsoft.com/office/drawing/2014/main" id="{142723E7-CFE9-4DA0-8935-00A4ABF02660}"/>
              </a:ext>
            </a:extLst>
          </p:cNvPr>
          <p:cNvSpPr txBox="1"/>
          <p:nvPr/>
        </p:nvSpPr>
        <p:spPr>
          <a:xfrm>
            <a:off x="723150" y="3383518"/>
            <a:ext cx="304800" cy="369332"/>
          </a:xfrm>
          <a:prstGeom prst="rect">
            <a:avLst/>
          </a:prstGeom>
          <a:noFill/>
        </p:spPr>
        <p:txBody>
          <a:bodyPr wrap="square" rtlCol="0">
            <a:spAutoFit/>
          </a:bodyPr>
          <a:lstStyle/>
          <a:p>
            <a:r>
              <a:rPr lang="en-US" dirty="0"/>
              <a:t>s</a:t>
            </a:r>
          </a:p>
        </p:txBody>
      </p:sp>
      <p:cxnSp>
        <p:nvCxnSpPr>
          <p:cNvPr id="29" name="Straight Arrow Connector 28">
            <a:extLst>
              <a:ext uri="{FF2B5EF4-FFF2-40B4-BE49-F238E27FC236}">
                <a16:creationId xmlns:a16="http://schemas.microsoft.com/office/drawing/2014/main" id="{DF2F8E11-E2E6-4724-BA21-E2594E498984}"/>
              </a:ext>
            </a:extLst>
          </p:cNvPr>
          <p:cNvCxnSpPr>
            <a:cxnSpLocks/>
            <a:stCxn id="22" idx="3"/>
          </p:cNvCxnSpPr>
          <p:nvPr/>
        </p:nvCxnSpPr>
        <p:spPr>
          <a:xfrm flipV="1">
            <a:off x="1000112" y="1948160"/>
            <a:ext cx="2158142" cy="108555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60D53D-4171-495B-A1B6-CAE829138895}"/>
              </a:ext>
            </a:extLst>
          </p:cNvPr>
          <p:cNvCxnSpPr>
            <a:cxnSpLocks/>
          </p:cNvCxnSpPr>
          <p:nvPr/>
        </p:nvCxnSpPr>
        <p:spPr>
          <a:xfrm>
            <a:off x="991693" y="3050321"/>
            <a:ext cx="2176901" cy="8603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8C25115-3EEF-4143-9C84-C61437A04D2C}"/>
              </a:ext>
            </a:extLst>
          </p:cNvPr>
          <p:cNvCxnSpPr>
            <a:cxnSpLocks/>
            <a:stCxn id="22" idx="3"/>
          </p:cNvCxnSpPr>
          <p:nvPr/>
        </p:nvCxnSpPr>
        <p:spPr>
          <a:xfrm flipV="1">
            <a:off x="1000112" y="2476276"/>
            <a:ext cx="1855001" cy="557435"/>
          </a:xfrm>
          <a:prstGeom prst="line">
            <a:avLst/>
          </a:prstGeom>
        </p:spPr>
        <p:style>
          <a:lnRef idx="3">
            <a:schemeClr val="accent5"/>
          </a:lnRef>
          <a:fillRef idx="0">
            <a:schemeClr val="accent5"/>
          </a:fillRef>
          <a:effectRef idx="2">
            <a:schemeClr val="accent5"/>
          </a:effectRef>
          <a:fontRef idx="minor">
            <a:schemeClr val="tx1"/>
          </a:fontRef>
        </p:style>
      </p:cxnSp>
      <p:cxnSp>
        <p:nvCxnSpPr>
          <p:cNvPr id="39" name="Straight Connector 38">
            <a:extLst>
              <a:ext uri="{FF2B5EF4-FFF2-40B4-BE49-F238E27FC236}">
                <a16:creationId xmlns:a16="http://schemas.microsoft.com/office/drawing/2014/main" id="{B79DBCC0-4C3A-4725-9828-523C200CB4FD}"/>
              </a:ext>
            </a:extLst>
          </p:cNvPr>
          <p:cNvCxnSpPr/>
          <p:nvPr/>
        </p:nvCxnSpPr>
        <p:spPr>
          <a:xfrm>
            <a:off x="991693" y="1209675"/>
            <a:ext cx="3989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05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0CEF9B-3933-4065-874B-34AD2F6BE15F}"/>
              </a:ext>
            </a:extLst>
          </p:cNvPr>
          <p:cNvPicPr>
            <a:picLocks noChangeAspect="1"/>
          </p:cNvPicPr>
          <p:nvPr/>
        </p:nvPicPr>
        <p:blipFill>
          <a:blip r:embed="rId2"/>
          <a:stretch>
            <a:fillRect/>
          </a:stretch>
        </p:blipFill>
        <p:spPr>
          <a:xfrm>
            <a:off x="381000" y="142875"/>
            <a:ext cx="3181350" cy="2867025"/>
          </a:xfrm>
          <a:prstGeom prst="rect">
            <a:avLst/>
          </a:prstGeom>
        </p:spPr>
      </p:pic>
      <p:pic>
        <p:nvPicPr>
          <p:cNvPr id="9" name="Picture 8">
            <a:extLst>
              <a:ext uri="{FF2B5EF4-FFF2-40B4-BE49-F238E27FC236}">
                <a16:creationId xmlns:a16="http://schemas.microsoft.com/office/drawing/2014/main" id="{1E94DABC-8186-4C70-852E-6442ED0AEFD4}"/>
              </a:ext>
            </a:extLst>
          </p:cNvPr>
          <p:cNvPicPr>
            <a:picLocks noChangeAspect="1"/>
          </p:cNvPicPr>
          <p:nvPr/>
        </p:nvPicPr>
        <p:blipFill>
          <a:blip r:embed="rId3"/>
          <a:stretch>
            <a:fillRect/>
          </a:stretch>
        </p:blipFill>
        <p:spPr>
          <a:xfrm>
            <a:off x="4102573" y="142875"/>
            <a:ext cx="3381375" cy="2743200"/>
          </a:xfrm>
          <a:prstGeom prst="rect">
            <a:avLst/>
          </a:prstGeom>
        </p:spPr>
      </p:pic>
      <p:pic>
        <p:nvPicPr>
          <p:cNvPr id="10" name="Picture 9">
            <a:extLst>
              <a:ext uri="{FF2B5EF4-FFF2-40B4-BE49-F238E27FC236}">
                <a16:creationId xmlns:a16="http://schemas.microsoft.com/office/drawing/2014/main" id="{64A53B1B-6D4A-442F-9319-C2FC58850F5A}"/>
              </a:ext>
            </a:extLst>
          </p:cNvPr>
          <p:cNvPicPr>
            <a:picLocks noChangeAspect="1"/>
          </p:cNvPicPr>
          <p:nvPr/>
        </p:nvPicPr>
        <p:blipFill>
          <a:blip r:embed="rId4"/>
          <a:stretch>
            <a:fillRect/>
          </a:stretch>
        </p:blipFill>
        <p:spPr>
          <a:xfrm>
            <a:off x="8024171" y="142875"/>
            <a:ext cx="3095625" cy="2781300"/>
          </a:xfrm>
          <a:prstGeom prst="rect">
            <a:avLst/>
          </a:prstGeom>
        </p:spPr>
      </p:pic>
      <p:pic>
        <p:nvPicPr>
          <p:cNvPr id="1030" name="Picture 6">
            <a:extLst>
              <a:ext uri="{FF2B5EF4-FFF2-40B4-BE49-F238E27FC236}">
                <a16:creationId xmlns:a16="http://schemas.microsoft.com/office/drawing/2014/main" id="{ED2B2354-26BE-4FBB-B893-E2FC85C33E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72" y="2886075"/>
            <a:ext cx="641258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87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a:extLst>
              <a:ext uri="{FF2B5EF4-FFF2-40B4-BE49-F238E27FC236}">
                <a16:creationId xmlns:a16="http://schemas.microsoft.com/office/drawing/2014/main" id="{48718AFE-8266-471B-A7C8-F71AE3105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709" y="211253"/>
            <a:ext cx="5509595" cy="37206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39C035-64A1-437E-AAE9-C6664B76C3F3}"/>
              </a:ext>
            </a:extLst>
          </p:cNvPr>
          <p:cNvSpPr txBox="1"/>
          <p:nvPr/>
        </p:nvSpPr>
        <p:spPr>
          <a:xfrm>
            <a:off x="6829778" y="314347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5368" name="Picture 8">
            <a:extLst>
              <a:ext uri="{FF2B5EF4-FFF2-40B4-BE49-F238E27FC236}">
                <a16:creationId xmlns:a16="http://schemas.microsoft.com/office/drawing/2014/main" id="{E85A640A-C202-4C96-9AB2-FF239C1D6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220419"/>
            <a:ext cx="5457825" cy="3776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C404A7-F5E5-4682-8CAF-76CA7A0B0268}"/>
              </a:ext>
            </a:extLst>
          </p:cNvPr>
          <p:cNvSpPr txBox="1"/>
          <p:nvPr/>
        </p:nvSpPr>
        <p:spPr>
          <a:xfrm>
            <a:off x="1097986" y="324433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Tree>
    <p:extLst>
      <p:ext uri="{BB962C8B-B14F-4D97-AF65-F5344CB8AC3E}">
        <p14:creationId xmlns:p14="http://schemas.microsoft.com/office/powerpoint/2010/main" val="951279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3AFA555-E691-45B7-BD78-E76BB33FC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276225"/>
            <a:ext cx="38671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59C0782-72EB-4435-A86D-46160BA95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7" y="276225"/>
            <a:ext cx="3714750" cy="2524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4286850-2EA8-4CD5-BAEA-161A968F81FA}"/>
              </a:ext>
            </a:extLst>
          </p:cNvPr>
          <p:cNvSpPr txBox="1"/>
          <p:nvPr/>
        </p:nvSpPr>
        <p:spPr>
          <a:xfrm>
            <a:off x="904875" y="202358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1" name="TextBox 10">
            <a:extLst>
              <a:ext uri="{FF2B5EF4-FFF2-40B4-BE49-F238E27FC236}">
                <a16:creationId xmlns:a16="http://schemas.microsoft.com/office/drawing/2014/main" id="{270E943F-F224-4692-BF1C-A396183A997F}"/>
              </a:ext>
            </a:extLst>
          </p:cNvPr>
          <p:cNvSpPr txBox="1"/>
          <p:nvPr/>
        </p:nvSpPr>
        <p:spPr>
          <a:xfrm>
            <a:off x="4419602" y="208996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4122" name="Picture 26">
            <a:extLst>
              <a:ext uri="{FF2B5EF4-FFF2-40B4-BE49-F238E27FC236}">
                <a16:creationId xmlns:a16="http://schemas.microsoft.com/office/drawing/2014/main" id="{C591D858-3427-4221-99A2-5925F68F3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400425"/>
            <a:ext cx="3524250" cy="2609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48AC20-F356-4D54-9FEB-CE95D227C89D}"/>
              </a:ext>
            </a:extLst>
          </p:cNvPr>
          <p:cNvSpPr txBox="1"/>
          <p:nvPr/>
        </p:nvSpPr>
        <p:spPr>
          <a:xfrm>
            <a:off x="5324475" y="527101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4338" name="Picture 2">
            <a:extLst>
              <a:ext uri="{FF2B5EF4-FFF2-40B4-BE49-F238E27FC236}">
                <a16:creationId xmlns:a16="http://schemas.microsoft.com/office/drawing/2014/main" id="{DD82CB96-AE05-4087-905D-603C70621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977" y="3400425"/>
            <a:ext cx="3533775" cy="26098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E621EDA-4855-48F2-B88A-231C0AE867B2}"/>
              </a:ext>
            </a:extLst>
          </p:cNvPr>
          <p:cNvSpPr txBox="1"/>
          <p:nvPr/>
        </p:nvSpPr>
        <p:spPr>
          <a:xfrm>
            <a:off x="1704975" y="523609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Tree>
    <p:extLst>
      <p:ext uri="{BB962C8B-B14F-4D97-AF65-F5344CB8AC3E}">
        <p14:creationId xmlns:p14="http://schemas.microsoft.com/office/powerpoint/2010/main" val="3442178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804A14F3-4952-43A7-AEBD-ECC3428BF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62" y="504825"/>
            <a:ext cx="721042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FDDA71-61EE-4494-9E51-C61C800BBB0F}"/>
              </a:ext>
            </a:extLst>
          </p:cNvPr>
          <p:cNvSpPr txBox="1"/>
          <p:nvPr/>
        </p:nvSpPr>
        <p:spPr>
          <a:xfrm>
            <a:off x="4133850" y="504825"/>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10</a:t>
            </a:r>
          </a:p>
        </p:txBody>
      </p:sp>
      <p:sp>
        <p:nvSpPr>
          <p:cNvPr id="6" name="TextBox 5">
            <a:extLst>
              <a:ext uri="{FF2B5EF4-FFF2-40B4-BE49-F238E27FC236}">
                <a16:creationId xmlns:a16="http://schemas.microsoft.com/office/drawing/2014/main" id="{21763C5F-8242-4027-9733-AF0B11348684}"/>
              </a:ext>
            </a:extLst>
          </p:cNvPr>
          <p:cNvSpPr txBox="1"/>
          <p:nvPr/>
        </p:nvSpPr>
        <p:spPr>
          <a:xfrm>
            <a:off x="4133850" y="1611298"/>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20</a:t>
            </a:r>
          </a:p>
        </p:txBody>
      </p:sp>
      <p:sp>
        <p:nvSpPr>
          <p:cNvPr id="7" name="TextBox 6">
            <a:extLst>
              <a:ext uri="{FF2B5EF4-FFF2-40B4-BE49-F238E27FC236}">
                <a16:creationId xmlns:a16="http://schemas.microsoft.com/office/drawing/2014/main" id="{40D712A6-3409-40F6-A93C-DB65CE4616C5}"/>
              </a:ext>
            </a:extLst>
          </p:cNvPr>
          <p:cNvSpPr txBox="1"/>
          <p:nvPr/>
        </p:nvSpPr>
        <p:spPr>
          <a:xfrm>
            <a:off x="4133850" y="2717771"/>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12</a:t>
            </a:r>
          </a:p>
        </p:txBody>
      </p:sp>
      <p:sp>
        <p:nvSpPr>
          <p:cNvPr id="8" name="TextBox 7">
            <a:extLst>
              <a:ext uri="{FF2B5EF4-FFF2-40B4-BE49-F238E27FC236}">
                <a16:creationId xmlns:a16="http://schemas.microsoft.com/office/drawing/2014/main" id="{5AF0ECF6-0C5C-4586-8E1D-EC0E985E688C}"/>
              </a:ext>
            </a:extLst>
          </p:cNvPr>
          <p:cNvSpPr txBox="1"/>
          <p:nvPr/>
        </p:nvSpPr>
        <p:spPr>
          <a:xfrm>
            <a:off x="4133850" y="3730134"/>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11</a:t>
            </a:r>
          </a:p>
        </p:txBody>
      </p:sp>
      <p:sp>
        <p:nvSpPr>
          <p:cNvPr id="9" name="TextBox 8">
            <a:extLst>
              <a:ext uri="{FF2B5EF4-FFF2-40B4-BE49-F238E27FC236}">
                <a16:creationId xmlns:a16="http://schemas.microsoft.com/office/drawing/2014/main" id="{956E129A-EC1E-4714-9E0A-1C5F669B9118}"/>
              </a:ext>
            </a:extLst>
          </p:cNvPr>
          <p:cNvSpPr txBox="1"/>
          <p:nvPr/>
        </p:nvSpPr>
        <p:spPr>
          <a:xfrm>
            <a:off x="4048125" y="4818127"/>
            <a:ext cx="68580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7</a:t>
            </a:r>
          </a:p>
        </p:txBody>
      </p:sp>
    </p:spTree>
    <p:extLst>
      <p:ext uri="{BB962C8B-B14F-4D97-AF65-F5344CB8AC3E}">
        <p14:creationId xmlns:p14="http://schemas.microsoft.com/office/powerpoint/2010/main" val="1068881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6BFE642E-5A7C-43FC-A2A5-EE952AA75DFA}"/>
              </a:ext>
            </a:extLst>
          </p:cNvPr>
          <p:cNvGraphicFramePr>
            <a:graphicFrameLocks noGrp="1"/>
          </p:cNvGraphicFramePr>
          <p:nvPr>
            <p:extLst>
              <p:ext uri="{D42A27DB-BD31-4B8C-83A1-F6EECF244321}">
                <p14:modId xmlns:p14="http://schemas.microsoft.com/office/powerpoint/2010/main" val="2020754199"/>
              </p:ext>
            </p:extLst>
          </p:nvPr>
        </p:nvGraphicFramePr>
        <p:xfrm>
          <a:off x="335558" y="829391"/>
          <a:ext cx="12001500" cy="3657600"/>
        </p:xfrm>
        <a:graphic>
          <a:graphicData uri="http://schemas.openxmlformats.org/drawingml/2006/table">
            <a:tbl>
              <a:tblPr firstRow="1" bandRow="1">
                <a:tableStyleId>{5C22544A-7EE6-4342-B048-85BDC9FD1C3A}</a:tableStyleId>
              </a:tblPr>
              <a:tblGrid>
                <a:gridCol w="1714500">
                  <a:extLst>
                    <a:ext uri="{9D8B030D-6E8A-4147-A177-3AD203B41FA5}">
                      <a16:colId xmlns:a16="http://schemas.microsoft.com/office/drawing/2014/main" val="568072987"/>
                    </a:ext>
                  </a:extLst>
                </a:gridCol>
                <a:gridCol w="1714500">
                  <a:extLst>
                    <a:ext uri="{9D8B030D-6E8A-4147-A177-3AD203B41FA5}">
                      <a16:colId xmlns:a16="http://schemas.microsoft.com/office/drawing/2014/main" val="1395124488"/>
                    </a:ext>
                  </a:extLst>
                </a:gridCol>
                <a:gridCol w="1714500">
                  <a:extLst>
                    <a:ext uri="{9D8B030D-6E8A-4147-A177-3AD203B41FA5}">
                      <a16:colId xmlns:a16="http://schemas.microsoft.com/office/drawing/2014/main" val="3780071437"/>
                    </a:ext>
                  </a:extLst>
                </a:gridCol>
                <a:gridCol w="1714500">
                  <a:extLst>
                    <a:ext uri="{9D8B030D-6E8A-4147-A177-3AD203B41FA5}">
                      <a16:colId xmlns:a16="http://schemas.microsoft.com/office/drawing/2014/main" val="3529357084"/>
                    </a:ext>
                  </a:extLst>
                </a:gridCol>
                <a:gridCol w="1714500">
                  <a:extLst>
                    <a:ext uri="{9D8B030D-6E8A-4147-A177-3AD203B41FA5}">
                      <a16:colId xmlns:a16="http://schemas.microsoft.com/office/drawing/2014/main" val="1224705429"/>
                    </a:ext>
                  </a:extLst>
                </a:gridCol>
                <a:gridCol w="1714500">
                  <a:extLst>
                    <a:ext uri="{9D8B030D-6E8A-4147-A177-3AD203B41FA5}">
                      <a16:colId xmlns:a16="http://schemas.microsoft.com/office/drawing/2014/main" val="43794184"/>
                    </a:ext>
                  </a:extLst>
                </a:gridCol>
                <a:gridCol w="1714500">
                  <a:extLst>
                    <a:ext uri="{9D8B030D-6E8A-4147-A177-3AD203B41FA5}">
                      <a16:colId xmlns:a16="http://schemas.microsoft.com/office/drawing/2014/main" val="1103498209"/>
                    </a:ext>
                  </a:extLst>
                </a:gridCol>
              </a:tblGrid>
              <a:tr h="1245304">
                <a:tc>
                  <a:txBody>
                    <a:bodyPr/>
                    <a:lstStyle/>
                    <a:p>
                      <a:r>
                        <a:rPr lang="en-US" dirty="0"/>
                        <a:t>Turbine Spacing</a:t>
                      </a:r>
                    </a:p>
                  </a:txBody>
                  <a:tcPr/>
                </a:tc>
                <a:tc>
                  <a:txBody>
                    <a:bodyPr/>
                    <a:lstStyle/>
                    <a:p>
                      <a:r>
                        <a:rPr lang="en-US" dirty="0"/>
                        <a:t>AEP Gain basic</a:t>
                      </a:r>
                    </a:p>
                  </a:txBody>
                  <a:tcPr/>
                </a:tc>
                <a:tc>
                  <a:txBody>
                    <a:bodyPr/>
                    <a:lstStyle/>
                    <a:p>
                      <a:r>
                        <a:rPr lang="en-US" dirty="0"/>
                        <a:t>AEP Gain with wd </a:t>
                      </a:r>
                      <a:r>
                        <a:rPr lang="en-US" dirty="0" err="1"/>
                        <a:t>unc</a:t>
                      </a:r>
                      <a:endParaRPr lang="en-US" dirty="0"/>
                    </a:p>
                  </a:txBody>
                  <a:tcPr/>
                </a:tc>
                <a:tc>
                  <a:txBody>
                    <a:bodyPr/>
                    <a:lstStyle/>
                    <a:p>
                      <a:r>
                        <a:rPr lang="en-US" dirty="0"/>
                        <a:t>Baseline Wake loss </a:t>
                      </a:r>
                      <a:r>
                        <a:rPr lang="en-US" dirty="0" err="1"/>
                        <a:t>OG</a:t>
                      </a:r>
                      <a:endParaRPr lang="en-US" dirty="0"/>
                    </a:p>
                  </a:txBody>
                  <a:tcPr/>
                </a:tc>
                <a:tc>
                  <a:txBody>
                    <a:bodyPr/>
                    <a:lstStyle/>
                    <a:p>
                      <a:r>
                        <a:rPr lang="en-US" dirty="0"/>
                        <a:t>Baseline wake loss UNC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Abs Difference between wake loss</a:t>
                      </a:r>
                    </a:p>
                    <a:p>
                      <a:endParaRPr lang="en-US" dirty="0"/>
                    </a:p>
                  </a:txBody>
                  <a:tcPr/>
                </a:tc>
                <a:tc>
                  <a:txBody>
                    <a:bodyPr/>
                    <a:lstStyle/>
                    <a:p>
                      <a:r>
                        <a:rPr lang="en-US" dirty="0"/>
                        <a:t>% Abs Difference between AEP gain</a:t>
                      </a:r>
                    </a:p>
                  </a:txBody>
                  <a:tcPr/>
                </a:tc>
                <a:extLst>
                  <a:ext uri="{0D108BD9-81ED-4DB2-BD59-A6C34878D82A}">
                    <a16:rowId xmlns:a16="http://schemas.microsoft.com/office/drawing/2014/main" val="1804825415"/>
                  </a:ext>
                </a:extLst>
              </a:tr>
              <a:tr h="544821">
                <a:tc>
                  <a:txBody>
                    <a:bodyPr/>
                    <a:lstStyle/>
                    <a:p>
                      <a:r>
                        <a:rPr lang="en-US" dirty="0"/>
                        <a:t>4</a:t>
                      </a:r>
                    </a:p>
                  </a:txBody>
                  <a:tcPr/>
                </a:tc>
                <a:tc>
                  <a:txBody>
                    <a:bodyPr/>
                    <a:lstStyle/>
                    <a:p>
                      <a:r>
                        <a:rPr lang="en-US" dirty="0"/>
                        <a:t>5.404</a:t>
                      </a:r>
                    </a:p>
                  </a:txBody>
                  <a:tcPr/>
                </a:tc>
                <a:tc>
                  <a:txBody>
                    <a:bodyPr/>
                    <a:lstStyle/>
                    <a:p>
                      <a:r>
                        <a:rPr lang="en-US" dirty="0"/>
                        <a:t>3.401</a:t>
                      </a:r>
                    </a:p>
                  </a:txBody>
                  <a:tcPr/>
                </a:tc>
                <a:tc>
                  <a:txBody>
                    <a:bodyPr/>
                    <a:lstStyle/>
                    <a:p>
                      <a:r>
                        <a:rPr lang="en-US" dirty="0"/>
                        <a:t>13.63</a:t>
                      </a:r>
                    </a:p>
                    <a:p>
                      <a:endParaRPr lang="en-US" dirty="0"/>
                    </a:p>
                  </a:txBody>
                  <a:tcPr/>
                </a:tc>
                <a:tc>
                  <a:txBody>
                    <a:bodyPr/>
                    <a:lstStyle/>
                    <a:p>
                      <a:r>
                        <a:rPr lang="en-US" dirty="0"/>
                        <a:t>13.85</a:t>
                      </a:r>
                    </a:p>
                    <a:p>
                      <a:endParaRPr lang="en-US" dirty="0"/>
                    </a:p>
                  </a:txBody>
                  <a:tcPr/>
                </a:tc>
                <a:tc>
                  <a:txBody>
                    <a:bodyPr/>
                    <a:lstStyle/>
                    <a:p>
                      <a:r>
                        <a:rPr lang="en-US" dirty="0"/>
                        <a:t>1.601164483</a:t>
                      </a:r>
                    </a:p>
                    <a:p>
                      <a:endParaRPr lang="en-US" dirty="0"/>
                    </a:p>
                  </a:txBody>
                  <a:tcPr/>
                </a:tc>
                <a:tc>
                  <a:txBody>
                    <a:bodyPr/>
                    <a:lstStyle/>
                    <a:p>
                      <a:r>
                        <a:rPr lang="en-US" dirty="0"/>
                        <a:t>45.49687677</a:t>
                      </a:r>
                    </a:p>
                    <a:p>
                      <a:endParaRPr lang="en-US" dirty="0"/>
                    </a:p>
                  </a:txBody>
                  <a:tcPr/>
                </a:tc>
                <a:extLst>
                  <a:ext uri="{0D108BD9-81ED-4DB2-BD59-A6C34878D82A}">
                    <a16:rowId xmlns:a16="http://schemas.microsoft.com/office/drawing/2014/main" val="2686142345"/>
                  </a:ext>
                </a:extLst>
              </a:tr>
              <a:tr h="544821">
                <a:tc>
                  <a:txBody>
                    <a:bodyPr/>
                    <a:lstStyle/>
                    <a:p>
                      <a:r>
                        <a:rPr lang="en-US" dirty="0"/>
                        <a:t>7</a:t>
                      </a:r>
                    </a:p>
                  </a:txBody>
                  <a:tcPr/>
                </a:tc>
                <a:tc>
                  <a:txBody>
                    <a:bodyPr/>
                    <a:lstStyle/>
                    <a:p>
                      <a:r>
                        <a:rPr lang="en-US" dirty="0"/>
                        <a:t>1.317</a:t>
                      </a:r>
                    </a:p>
                  </a:txBody>
                  <a:tcPr/>
                </a:tc>
                <a:tc>
                  <a:txBody>
                    <a:bodyPr/>
                    <a:lstStyle/>
                    <a:p>
                      <a:r>
                        <a:rPr lang="en-US" dirty="0"/>
                        <a:t>0.609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5.56</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5.73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3.011514615</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73.52024922</a:t>
                      </a:r>
                    </a:p>
                    <a:p>
                      <a:endParaRPr lang="en-US" dirty="0"/>
                    </a:p>
                  </a:txBody>
                  <a:tcPr/>
                </a:tc>
                <a:extLst>
                  <a:ext uri="{0D108BD9-81ED-4DB2-BD59-A6C34878D82A}">
                    <a16:rowId xmlns:a16="http://schemas.microsoft.com/office/drawing/2014/main" val="3984866727"/>
                  </a:ext>
                </a:extLst>
              </a:tr>
              <a:tr h="778315">
                <a:tc>
                  <a:txBody>
                    <a:bodyPr/>
                    <a:lstStyle/>
                    <a:p>
                      <a:r>
                        <a:rPr lang="en-US" dirty="0"/>
                        <a:t>10</a:t>
                      </a:r>
                    </a:p>
                  </a:txBody>
                  <a:tcPr/>
                </a:tc>
                <a:tc>
                  <a:txBody>
                    <a:bodyPr/>
                    <a:lstStyle/>
                    <a:p>
                      <a:r>
                        <a:rPr lang="en-US" dirty="0"/>
                        <a:t>0.418</a:t>
                      </a:r>
                    </a:p>
                  </a:txBody>
                  <a:tcPr/>
                </a:tc>
                <a:tc>
                  <a:txBody>
                    <a:bodyPr/>
                    <a:lstStyle/>
                    <a:p>
                      <a:r>
                        <a:rPr lang="en-US" dirty="0"/>
                        <a:t>0.109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3.246753247</a:t>
                      </a:r>
                    </a:p>
                    <a:p>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117.2675522</a:t>
                      </a:r>
                    </a:p>
                    <a:p>
                      <a:endParaRPr lang="en-US" dirty="0"/>
                    </a:p>
                  </a:txBody>
                  <a:tcPr/>
                </a:tc>
                <a:extLst>
                  <a:ext uri="{0D108BD9-81ED-4DB2-BD59-A6C34878D82A}">
                    <a16:rowId xmlns:a16="http://schemas.microsoft.com/office/drawing/2014/main" val="3758748748"/>
                  </a:ext>
                </a:extLst>
              </a:tr>
            </a:tbl>
          </a:graphicData>
        </a:graphic>
      </p:graphicFrame>
    </p:spTree>
    <p:extLst>
      <p:ext uri="{BB962C8B-B14F-4D97-AF65-F5344CB8AC3E}">
        <p14:creationId xmlns:p14="http://schemas.microsoft.com/office/powerpoint/2010/main" val="1347272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a:extLst>
              <a:ext uri="{FF2B5EF4-FFF2-40B4-BE49-F238E27FC236}">
                <a16:creationId xmlns:a16="http://schemas.microsoft.com/office/drawing/2014/main" id="{8AB51D42-EDE1-442F-B7D8-D1E54A5D3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63826"/>
            <a:ext cx="3705225" cy="2524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9DFB81-80FA-4F9B-BE58-4DD6CD999963}"/>
              </a:ext>
            </a:extLst>
          </p:cNvPr>
          <p:cNvSpPr txBox="1"/>
          <p:nvPr/>
        </p:nvSpPr>
        <p:spPr>
          <a:xfrm flipH="1">
            <a:off x="3481389" y="2312028"/>
            <a:ext cx="419099"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252" name="Picture 12">
            <a:extLst>
              <a:ext uri="{FF2B5EF4-FFF2-40B4-BE49-F238E27FC236}">
                <a16:creationId xmlns:a16="http://schemas.microsoft.com/office/drawing/2014/main" id="{5F068222-89FF-4135-B48D-D8730C45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3087951"/>
            <a:ext cx="370522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86E32421-6183-43D7-82AF-9ED9E208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512" y="563826"/>
            <a:ext cx="3705225" cy="2590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CA9679-1DFC-4FA7-B145-17D526C5F6A9}"/>
              </a:ext>
            </a:extLst>
          </p:cNvPr>
          <p:cNvSpPr txBox="1"/>
          <p:nvPr/>
        </p:nvSpPr>
        <p:spPr>
          <a:xfrm>
            <a:off x="7367587" y="231202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3" name="TextBox 2">
            <a:extLst>
              <a:ext uri="{FF2B5EF4-FFF2-40B4-BE49-F238E27FC236}">
                <a16:creationId xmlns:a16="http://schemas.microsoft.com/office/drawing/2014/main" id="{FDC6CD05-BC49-43F0-A777-EB078A375291}"/>
              </a:ext>
            </a:extLst>
          </p:cNvPr>
          <p:cNvSpPr txBox="1"/>
          <p:nvPr/>
        </p:nvSpPr>
        <p:spPr>
          <a:xfrm flipH="1">
            <a:off x="3418252" y="4850440"/>
            <a:ext cx="419099"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5128" name="Picture 8">
            <a:extLst>
              <a:ext uri="{FF2B5EF4-FFF2-40B4-BE49-F238E27FC236}">
                <a16:creationId xmlns:a16="http://schemas.microsoft.com/office/drawing/2014/main" id="{7D13B14E-6970-4F3A-9E7C-0C00CA452C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512" y="3087951"/>
            <a:ext cx="3743325" cy="2524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6BFC20-25FD-45A2-B741-74E8FB052E05}"/>
              </a:ext>
            </a:extLst>
          </p:cNvPr>
          <p:cNvSpPr txBox="1"/>
          <p:nvPr/>
        </p:nvSpPr>
        <p:spPr>
          <a:xfrm>
            <a:off x="7386638" y="4850440"/>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Tree>
    <p:extLst>
      <p:ext uri="{BB962C8B-B14F-4D97-AF65-F5344CB8AC3E}">
        <p14:creationId xmlns:p14="http://schemas.microsoft.com/office/powerpoint/2010/main" val="81912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349104-93FE-42CE-81DB-48EFC054205B}"/>
              </a:ext>
            </a:extLst>
          </p:cNvPr>
          <p:cNvPicPr>
            <a:picLocks noChangeAspect="1"/>
          </p:cNvPicPr>
          <p:nvPr/>
        </p:nvPicPr>
        <p:blipFill>
          <a:blip r:embed="rId2"/>
          <a:stretch>
            <a:fillRect/>
          </a:stretch>
        </p:blipFill>
        <p:spPr>
          <a:xfrm>
            <a:off x="269669" y="4401879"/>
            <a:ext cx="3254112" cy="3603882"/>
          </a:xfrm>
          <a:prstGeom prst="rect">
            <a:avLst/>
          </a:prstGeom>
        </p:spPr>
      </p:pic>
      <p:sp>
        <p:nvSpPr>
          <p:cNvPr id="5" name="Rectangle 4">
            <a:extLst>
              <a:ext uri="{FF2B5EF4-FFF2-40B4-BE49-F238E27FC236}">
                <a16:creationId xmlns:a16="http://schemas.microsoft.com/office/drawing/2014/main" id="{98C39908-83D9-4842-96E1-7FC59847AEA3}"/>
              </a:ext>
            </a:extLst>
          </p:cNvPr>
          <p:cNvSpPr/>
          <p:nvPr/>
        </p:nvSpPr>
        <p:spPr>
          <a:xfrm>
            <a:off x="1747991" y="1495533"/>
            <a:ext cx="1623527"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WIND Toolkit</a:t>
            </a:r>
          </a:p>
        </p:txBody>
      </p:sp>
      <p:sp>
        <p:nvSpPr>
          <p:cNvPr id="7" name="Rectangle 6">
            <a:extLst>
              <a:ext uri="{FF2B5EF4-FFF2-40B4-BE49-F238E27FC236}">
                <a16:creationId xmlns:a16="http://schemas.microsoft.com/office/drawing/2014/main" id="{2C47360B-6BE6-46B2-8F39-FDC462999642}"/>
              </a:ext>
            </a:extLst>
          </p:cNvPr>
          <p:cNvSpPr/>
          <p:nvPr/>
        </p:nvSpPr>
        <p:spPr>
          <a:xfrm>
            <a:off x="1747991" y="2598978"/>
            <a:ext cx="1623527" cy="8089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 Wind Turbine Database</a:t>
            </a:r>
          </a:p>
        </p:txBody>
      </p:sp>
      <p:sp>
        <p:nvSpPr>
          <p:cNvPr id="8" name="Rectangle 7">
            <a:extLst>
              <a:ext uri="{FF2B5EF4-FFF2-40B4-BE49-F238E27FC236}">
                <a16:creationId xmlns:a16="http://schemas.microsoft.com/office/drawing/2014/main" id="{80AF3846-2698-41CB-BC98-F0378B4580E2}"/>
              </a:ext>
            </a:extLst>
          </p:cNvPr>
          <p:cNvSpPr/>
          <p:nvPr/>
        </p:nvSpPr>
        <p:spPr>
          <a:xfrm>
            <a:off x="3929646" y="2068787"/>
            <a:ext cx="1293432"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Wind Rose</a:t>
            </a:r>
          </a:p>
        </p:txBody>
      </p:sp>
      <p:sp>
        <p:nvSpPr>
          <p:cNvPr id="9" name="Rectangle 8">
            <a:extLst>
              <a:ext uri="{FF2B5EF4-FFF2-40B4-BE49-F238E27FC236}">
                <a16:creationId xmlns:a16="http://schemas.microsoft.com/office/drawing/2014/main" id="{838C7447-FAF5-458E-9CF8-5E1A7C6FA7DD}"/>
              </a:ext>
            </a:extLst>
          </p:cNvPr>
          <p:cNvSpPr/>
          <p:nvPr/>
        </p:nvSpPr>
        <p:spPr>
          <a:xfrm>
            <a:off x="6994296" y="2067133"/>
            <a:ext cx="1623527"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Optimization</a:t>
            </a:r>
          </a:p>
        </p:txBody>
      </p:sp>
      <p:sp>
        <p:nvSpPr>
          <p:cNvPr id="10" name="Rectangle 9">
            <a:extLst>
              <a:ext uri="{FF2B5EF4-FFF2-40B4-BE49-F238E27FC236}">
                <a16:creationId xmlns:a16="http://schemas.microsoft.com/office/drawing/2014/main" id="{5C398E76-F008-4BD1-8AC1-EEBA318D8096}"/>
              </a:ext>
            </a:extLst>
          </p:cNvPr>
          <p:cNvSpPr/>
          <p:nvPr/>
        </p:nvSpPr>
        <p:spPr>
          <a:xfrm>
            <a:off x="9170311" y="1928564"/>
            <a:ext cx="1623527" cy="8089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Wake Steering Performance Results</a:t>
            </a:r>
          </a:p>
        </p:txBody>
      </p:sp>
      <p:sp>
        <p:nvSpPr>
          <p:cNvPr id="11" name="Rectangle 10">
            <a:extLst>
              <a:ext uri="{FF2B5EF4-FFF2-40B4-BE49-F238E27FC236}">
                <a16:creationId xmlns:a16="http://schemas.microsoft.com/office/drawing/2014/main" id="{04C6C976-F368-4A0C-B8C3-05E9468705F9}"/>
              </a:ext>
            </a:extLst>
          </p:cNvPr>
          <p:cNvSpPr/>
          <p:nvPr/>
        </p:nvSpPr>
        <p:spPr>
          <a:xfrm>
            <a:off x="3923721" y="737035"/>
            <a:ext cx="1623527" cy="79411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Turbulence Intensity Model</a:t>
            </a:r>
          </a:p>
        </p:txBody>
      </p:sp>
      <p:sp>
        <p:nvSpPr>
          <p:cNvPr id="12" name="Rectangle 11">
            <a:extLst>
              <a:ext uri="{FF2B5EF4-FFF2-40B4-BE49-F238E27FC236}">
                <a16:creationId xmlns:a16="http://schemas.microsoft.com/office/drawing/2014/main" id="{7EF8EF19-86D2-4F4F-9306-1E99638972F2}"/>
              </a:ext>
            </a:extLst>
          </p:cNvPr>
          <p:cNvSpPr/>
          <p:nvPr/>
        </p:nvSpPr>
        <p:spPr>
          <a:xfrm>
            <a:off x="6736711" y="999309"/>
            <a:ext cx="2138696" cy="53184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Reference Turbine Normalization</a:t>
            </a:r>
          </a:p>
        </p:txBody>
      </p:sp>
      <p:sp>
        <p:nvSpPr>
          <p:cNvPr id="13" name="Rectangle 12">
            <a:extLst>
              <a:ext uri="{FF2B5EF4-FFF2-40B4-BE49-F238E27FC236}">
                <a16:creationId xmlns:a16="http://schemas.microsoft.com/office/drawing/2014/main" id="{6D3997FF-EAF7-4555-8110-542992875B95}"/>
              </a:ext>
            </a:extLst>
          </p:cNvPr>
          <p:cNvSpPr/>
          <p:nvPr/>
        </p:nvSpPr>
        <p:spPr>
          <a:xfrm>
            <a:off x="6309031" y="3187888"/>
            <a:ext cx="1623527" cy="531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Gauss Curl Hybrid Model</a:t>
            </a:r>
          </a:p>
        </p:txBody>
      </p:sp>
      <p:sp>
        <p:nvSpPr>
          <p:cNvPr id="14" name="Rectangle 13">
            <a:extLst>
              <a:ext uri="{FF2B5EF4-FFF2-40B4-BE49-F238E27FC236}">
                <a16:creationId xmlns:a16="http://schemas.microsoft.com/office/drawing/2014/main" id="{07A8D761-B196-4D82-AAE2-F15C77EDE50E}"/>
              </a:ext>
            </a:extLst>
          </p:cNvPr>
          <p:cNvSpPr/>
          <p:nvPr/>
        </p:nvSpPr>
        <p:spPr>
          <a:xfrm>
            <a:off x="8112254" y="3163077"/>
            <a:ext cx="1623527" cy="53184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Wind Direction Variability</a:t>
            </a:r>
          </a:p>
        </p:txBody>
      </p:sp>
      <p:cxnSp>
        <p:nvCxnSpPr>
          <p:cNvPr id="16" name="Connector: Elbow 15">
            <a:extLst>
              <a:ext uri="{FF2B5EF4-FFF2-40B4-BE49-F238E27FC236}">
                <a16:creationId xmlns:a16="http://schemas.microsoft.com/office/drawing/2014/main" id="{89A3F7D8-6D66-4A1C-B518-D1436543C170}"/>
              </a:ext>
            </a:extLst>
          </p:cNvPr>
          <p:cNvCxnSpPr>
            <a:cxnSpLocks/>
            <a:stCxn id="5" idx="3"/>
            <a:endCxn id="8" idx="0"/>
          </p:cNvCxnSpPr>
          <p:nvPr/>
        </p:nvCxnSpPr>
        <p:spPr>
          <a:xfrm>
            <a:off x="3371518" y="1761456"/>
            <a:ext cx="1204844" cy="30733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8B9BF3FE-6F85-4852-908F-EC854841FEA6}"/>
              </a:ext>
            </a:extLst>
          </p:cNvPr>
          <p:cNvCxnSpPr>
            <a:cxnSpLocks/>
            <a:stCxn id="7" idx="3"/>
            <a:endCxn id="8" idx="2"/>
          </p:cNvCxnSpPr>
          <p:nvPr/>
        </p:nvCxnSpPr>
        <p:spPr>
          <a:xfrm flipV="1">
            <a:off x="3371518" y="2600632"/>
            <a:ext cx="1204844" cy="40283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C681DCB-8310-41E4-A9B0-C1C5145561A1}"/>
              </a:ext>
            </a:extLst>
          </p:cNvPr>
          <p:cNvCxnSpPr>
            <a:stCxn id="8" idx="3"/>
            <a:endCxn id="9" idx="1"/>
          </p:cNvCxnSpPr>
          <p:nvPr/>
        </p:nvCxnSpPr>
        <p:spPr>
          <a:xfrm flipV="1">
            <a:off x="5223078" y="2333056"/>
            <a:ext cx="1771218" cy="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4237302-F17B-4D43-AB5B-08CF19C06893}"/>
              </a:ext>
            </a:extLst>
          </p:cNvPr>
          <p:cNvCxnSpPr>
            <a:cxnSpLocks/>
            <a:stCxn id="9" idx="3"/>
            <a:endCxn id="10" idx="1"/>
          </p:cNvCxnSpPr>
          <p:nvPr/>
        </p:nvCxnSpPr>
        <p:spPr>
          <a:xfrm flipV="1">
            <a:off x="8617823" y="2333055"/>
            <a:ext cx="5524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BC2B2BA-E884-42F9-BABA-2023F07686FE}"/>
              </a:ext>
            </a:extLst>
          </p:cNvPr>
          <p:cNvCxnSpPr>
            <a:cxnSpLocks/>
            <a:stCxn id="11" idx="2"/>
          </p:cNvCxnSpPr>
          <p:nvPr/>
        </p:nvCxnSpPr>
        <p:spPr>
          <a:xfrm>
            <a:off x="4735485" y="1531154"/>
            <a:ext cx="0" cy="535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2BC9351-2B88-4392-800B-DC0075B54F40}"/>
              </a:ext>
            </a:extLst>
          </p:cNvPr>
          <p:cNvCxnSpPr>
            <a:stCxn id="12" idx="2"/>
            <a:endCxn id="9" idx="0"/>
          </p:cNvCxnSpPr>
          <p:nvPr/>
        </p:nvCxnSpPr>
        <p:spPr>
          <a:xfrm>
            <a:off x="7806059" y="1531154"/>
            <a:ext cx="1" cy="535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D8C91EB7-2B52-4902-8EA0-361A12324658}"/>
              </a:ext>
            </a:extLst>
          </p:cNvPr>
          <p:cNvCxnSpPr>
            <a:cxnSpLocks/>
          </p:cNvCxnSpPr>
          <p:nvPr/>
        </p:nvCxnSpPr>
        <p:spPr>
          <a:xfrm rot="16200000" flipV="1">
            <a:off x="8030732" y="2619751"/>
            <a:ext cx="564099" cy="5225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6" name="Rectangle: Rounded Corners 65">
            <a:extLst>
              <a:ext uri="{FF2B5EF4-FFF2-40B4-BE49-F238E27FC236}">
                <a16:creationId xmlns:a16="http://schemas.microsoft.com/office/drawing/2014/main" id="{ECA09DF6-7A78-4F8B-8863-F396C63882C3}"/>
              </a:ext>
            </a:extLst>
          </p:cNvPr>
          <p:cNvSpPr/>
          <p:nvPr/>
        </p:nvSpPr>
        <p:spPr>
          <a:xfrm>
            <a:off x="3604991" y="1650651"/>
            <a:ext cx="6327574" cy="1417740"/>
          </a:xfrm>
          <a:prstGeom prst="roundRect">
            <a:avLst/>
          </a:prstGeom>
          <a:noFill/>
          <a:ln w="19050">
            <a:solidFill>
              <a:srgbClr val="1D2BFB"/>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CC08FB1-02DB-4C0A-BAA4-7BD21921A91E}"/>
              </a:ext>
            </a:extLst>
          </p:cNvPr>
          <p:cNvSpPr/>
          <p:nvPr/>
        </p:nvSpPr>
        <p:spPr>
          <a:xfrm>
            <a:off x="5002978" y="3031286"/>
            <a:ext cx="1961885" cy="87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9AD93C3B-4CF3-4BAF-9476-7C9030299E44}"/>
              </a:ext>
            </a:extLst>
          </p:cNvPr>
          <p:cNvCxnSpPr>
            <a:cxnSpLocks/>
          </p:cNvCxnSpPr>
          <p:nvPr/>
        </p:nvCxnSpPr>
        <p:spPr>
          <a:xfrm rot="5400000" flipH="1" flipV="1">
            <a:off x="7030291" y="2619752"/>
            <a:ext cx="564099" cy="5225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8193FD9-6221-4309-984C-9F4C2AFAF7F0}"/>
              </a:ext>
            </a:extLst>
          </p:cNvPr>
          <p:cNvCxnSpPr>
            <a:cxnSpLocks/>
          </p:cNvCxnSpPr>
          <p:nvPr/>
        </p:nvCxnSpPr>
        <p:spPr>
          <a:xfrm>
            <a:off x="9434996" y="806017"/>
            <a:ext cx="508932" cy="0"/>
          </a:xfrm>
          <a:prstGeom prst="line">
            <a:avLst/>
          </a:prstGeom>
          <a:ln w="28575">
            <a:prstDash val="dash"/>
          </a:ln>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A2E660BA-9922-492D-AA35-342158746A79}"/>
              </a:ext>
            </a:extLst>
          </p:cNvPr>
          <p:cNvCxnSpPr>
            <a:cxnSpLocks/>
          </p:cNvCxnSpPr>
          <p:nvPr/>
        </p:nvCxnSpPr>
        <p:spPr>
          <a:xfrm>
            <a:off x="9434996" y="1137809"/>
            <a:ext cx="578840" cy="0"/>
          </a:xfrm>
          <a:prstGeom prst="line">
            <a:avLst/>
          </a:prstGeom>
          <a:ln w="28575">
            <a:solidFill>
              <a:srgbClr val="1D2BFB"/>
            </a:solidFill>
            <a:prstDash val="dashDot"/>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123D9646-5E28-4636-93EA-E1BFBB347B5C}"/>
              </a:ext>
            </a:extLst>
          </p:cNvPr>
          <p:cNvPicPr>
            <a:picLocks noChangeAspect="1"/>
          </p:cNvPicPr>
          <p:nvPr/>
        </p:nvPicPr>
        <p:blipFill rotWithShape="1">
          <a:blip r:embed="rId3"/>
          <a:srcRect t="11734"/>
          <a:stretch/>
        </p:blipFill>
        <p:spPr>
          <a:xfrm>
            <a:off x="6034842" y="3068391"/>
            <a:ext cx="1981372" cy="746766"/>
          </a:xfrm>
          <a:prstGeom prst="rect">
            <a:avLst/>
          </a:prstGeom>
        </p:spPr>
      </p:pic>
      <p:sp>
        <p:nvSpPr>
          <p:cNvPr id="83" name="TextBox 82">
            <a:extLst>
              <a:ext uri="{FF2B5EF4-FFF2-40B4-BE49-F238E27FC236}">
                <a16:creationId xmlns:a16="http://schemas.microsoft.com/office/drawing/2014/main" id="{5EF0726B-DB25-482F-A3AC-C5096763041E}"/>
              </a:ext>
            </a:extLst>
          </p:cNvPr>
          <p:cNvSpPr txBox="1"/>
          <p:nvPr/>
        </p:nvSpPr>
        <p:spPr>
          <a:xfrm>
            <a:off x="9943928" y="649253"/>
            <a:ext cx="189591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Optional Features</a:t>
            </a:r>
          </a:p>
        </p:txBody>
      </p:sp>
      <p:sp>
        <p:nvSpPr>
          <p:cNvPr id="85" name="TextBox 84">
            <a:extLst>
              <a:ext uri="{FF2B5EF4-FFF2-40B4-BE49-F238E27FC236}">
                <a16:creationId xmlns:a16="http://schemas.microsoft.com/office/drawing/2014/main" id="{FC8984F1-178C-4228-87C6-631157325925}"/>
              </a:ext>
            </a:extLst>
          </p:cNvPr>
          <p:cNvSpPr txBox="1"/>
          <p:nvPr/>
        </p:nvSpPr>
        <p:spPr>
          <a:xfrm>
            <a:off x="9943928" y="999309"/>
            <a:ext cx="780176"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FLORIS </a:t>
            </a:r>
          </a:p>
        </p:txBody>
      </p:sp>
      <p:cxnSp>
        <p:nvCxnSpPr>
          <p:cNvPr id="87" name="Straight Connector 86">
            <a:extLst>
              <a:ext uri="{FF2B5EF4-FFF2-40B4-BE49-F238E27FC236}">
                <a16:creationId xmlns:a16="http://schemas.microsoft.com/office/drawing/2014/main" id="{DE286290-2E7E-4A8A-870E-C6FFAB131B47}"/>
              </a:ext>
            </a:extLst>
          </p:cNvPr>
          <p:cNvCxnSpPr>
            <a:cxnSpLocks/>
          </p:cNvCxnSpPr>
          <p:nvPr/>
        </p:nvCxnSpPr>
        <p:spPr>
          <a:xfrm>
            <a:off x="3502746" y="541253"/>
            <a:ext cx="0" cy="39971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878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68BF7ED-80C9-48AD-B9E0-51F04C02D0A9}"/>
              </a:ext>
            </a:extLst>
          </p:cNvPr>
          <p:cNvGraphicFramePr>
            <a:graphicFrameLocks noGrp="1"/>
          </p:cNvGraphicFramePr>
          <p:nvPr>
            <p:extLst>
              <p:ext uri="{D42A27DB-BD31-4B8C-83A1-F6EECF244321}">
                <p14:modId xmlns:p14="http://schemas.microsoft.com/office/powerpoint/2010/main" val="29430245"/>
              </p:ext>
            </p:extLst>
          </p:nvPr>
        </p:nvGraphicFramePr>
        <p:xfrm>
          <a:off x="4576762" y="112443"/>
          <a:ext cx="7044283" cy="35102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318525163"/>
                    </a:ext>
                  </a:extLst>
                </a:gridCol>
                <a:gridCol w="1161143">
                  <a:extLst>
                    <a:ext uri="{9D8B030D-6E8A-4147-A177-3AD203B41FA5}">
                      <a16:colId xmlns:a16="http://schemas.microsoft.com/office/drawing/2014/main" val="4090139748"/>
                    </a:ext>
                  </a:extLst>
                </a:gridCol>
                <a:gridCol w="1161143">
                  <a:extLst>
                    <a:ext uri="{9D8B030D-6E8A-4147-A177-3AD203B41FA5}">
                      <a16:colId xmlns:a16="http://schemas.microsoft.com/office/drawing/2014/main" val="1931860673"/>
                    </a:ext>
                  </a:extLst>
                </a:gridCol>
                <a:gridCol w="1161143">
                  <a:extLst>
                    <a:ext uri="{9D8B030D-6E8A-4147-A177-3AD203B41FA5}">
                      <a16:colId xmlns:a16="http://schemas.microsoft.com/office/drawing/2014/main" val="3214456566"/>
                    </a:ext>
                  </a:extLst>
                </a:gridCol>
                <a:gridCol w="1238568">
                  <a:extLst>
                    <a:ext uri="{9D8B030D-6E8A-4147-A177-3AD203B41FA5}">
                      <a16:colId xmlns:a16="http://schemas.microsoft.com/office/drawing/2014/main" val="3816919162"/>
                    </a:ext>
                  </a:extLst>
                </a:gridCol>
                <a:gridCol w="1161143">
                  <a:extLst>
                    <a:ext uri="{9D8B030D-6E8A-4147-A177-3AD203B41FA5}">
                      <a16:colId xmlns:a16="http://schemas.microsoft.com/office/drawing/2014/main" val="1228381725"/>
                    </a:ext>
                  </a:extLst>
                </a:gridCol>
              </a:tblGrid>
              <a:tr h="370840">
                <a:tc>
                  <a:txBody>
                    <a:bodyPr/>
                    <a:lstStyle/>
                    <a:p>
                      <a:pPr algn="ctr"/>
                      <a:endParaRPr lang="en-US" dirty="0"/>
                    </a:p>
                  </a:txBody>
                  <a:tcPr/>
                </a:tc>
                <a:tc gridSpan="2">
                  <a:txBody>
                    <a:bodyPr/>
                    <a:lstStyle/>
                    <a:p>
                      <a:pPr algn="ctr"/>
                      <a:r>
                        <a:rPr lang="en-US" dirty="0"/>
                        <a:t>Without wd var.</a:t>
                      </a:r>
                    </a:p>
                  </a:txBody>
                  <a:tcPr/>
                </a:tc>
                <a:tc hMerge="1">
                  <a:txBody>
                    <a:bodyPr/>
                    <a:lstStyle/>
                    <a:p>
                      <a:pPr algn="ctr"/>
                      <a:endParaRPr lang="en-US" dirty="0"/>
                    </a:p>
                  </a:txBody>
                  <a:tcPr/>
                </a:tc>
                <a:tc gridSpan="2">
                  <a:txBody>
                    <a:bodyPr/>
                    <a:lstStyle/>
                    <a:p>
                      <a:pPr algn="ctr"/>
                      <a:r>
                        <a:rPr lang="en-US" dirty="0"/>
                        <a:t>With wd var.</a:t>
                      </a:r>
                    </a:p>
                  </a:txBody>
                  <a:tcPr/>
                </a:tc>
                <a:tc hMerge="1">
                  <a:txBody>
                    <a:bodyPr/>
                    <a:lstStyle/>
                    <a:p>
                      <a:pPr algn="ctr"/>
                      <a:endParaRPr lang="en-US" dirty="0"/>
                    </a:p>
                  </a:txBody>
                  <a:tcPr/>
                </a:tc>
                <a:tc>
                  <a:txBody>
                    <a:bodyPr/>
                    <a:lstStyle/>
                    <a:p>
                      <a:pPr algn="ctr"/>
                      <a:r>
                        <a:rPr lang="en-US" dirty="0"/>
                        <a:t>% Change</a:t>
                      </a:r>
                    </a:p>
                  </a:txBody>
                  <a:tcPr/>
                </a:tc>
                <a:extLst>
                  <a:ext uri="{0D108BD9-81ED-4DB2-BD59-A6C34878D82A}">
                    <a16:rowId xmlns:a16="http://schemas.microsoft.com/office/drawing/2014/main" val="485209789"/>
                  </a:ext>
                </a:extLst>
              </a:tr>
              <a:tr h="370840">
                <a:tc>
                  <a:txBody>
                    <a:bodyPr/>
                    <a:lstStyle/>
                    <a:p>
                      <a:r>
                        <a:rPr lang="en-US" dirty="0"/>
                        <a:t>Relative Spacing</a:t>
                      </a:r>
                    </a:p>
                  </a:txBody>
                  <a:tcPr/>
                </a:tc>
                <a:tc>
                  <a:txBody>
                    <a:bodyPr/>
                    <a:lstStyle/>
                    <a:p>
                      <a:r>
                        <a:rPr lang="en-US" dirty="0"/>
                        <a:t>% Baseline Wake Loss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Baseline Wake Loss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a:t>
                      </a:r>
                    </a:p>
                  </a:txBody>
                  <a:tcPr/>
                </a:tc>
                <a:tc>
                  <a:txBody>
                    <a:bodyPr/>
                    <a:lstStyle/>
                    <a:p>
                      <a:r>
                        <a:rPr lang="en-US" dirty="0"/>
                        <a:t>AEP Gain </a:t>
                      </a:r>
                    </a:p>
                  </a:txBody>
                  <a:tcPr/>
                </a:tc>
                <a:extLst>
                  <a:ext uri="{0D108BD9-81ED-4DB2-BD59-A6C34878D82A}">
                    <a16:rowId xmlns:a16="http://schemas.microsoft.com/office/drawing/2014/main" val="2652125477"/>
                  </a:ext>
                </a:extLst>
              </a:tr>
              <a:tr h="370840">
                <a:tc>
                  <a:txBody>
                    <a:bodyPr/>
                    <a:lstStyle/>
                    <a:p>
                      <a:r>
                        <a:rPr lang="en-US" dirty="0"/>
                        <a:t>4.0</a:t>
                      </a:r>
                    </a:p>
                  </a:txBody>
                  <a:tcPr/>
                </a:tc>
                <a:tc>
                  <a:txBody>
                    <a:bodyPr/>
                    <a:lstStyle/>
                    <a:p>
                      <a:r>
                        <a:rPr lang="en-US" dirty="0"/>
                        <a:t>13.6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p>
                  </a:txBody>
                  <a:tcPr/>
                </a:tc>
                <a:tc>
                  <a:txBody>
                    <a:bodyPr/>
                    <a:lstStyle/>
                    <a:p>
                      <a:r>
                        <a:rPr lang="en-US" dirty="0"/>
                        <a:t>13.9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a:t>
                      </a:r>
                    </a:p>
                  </a:txBody>
                  <a:tcPr/>
                </a:tc>
                <a:tc>
                  <a:txBody>
                    <a:bodyPr/>
                    <a:lstStyle/>
                    <a:p>
                      <a:r>
                        <a:rPr lang="en-US" dirty="0"/>
                        <a:t>-37.1</a:t>
                      </a:r>
                    </a:p>
                  </a:txBody>
                  <a:tcPr/>
                </a:tc>
                <a:extLst>
                  <a:ext uri="{0D108BD9-81ED-4DB2-BD59-A6C34878D82A}">
                    <a16:rowId xmlns:a16="http://schemas.microsoft.com/office/drawing/2014/main" val="1376370218"/>
                  </a:ext>
                </a:extLst>
              </a:tr>
              <a:tr h="370840">
                <a:tc>
                  <a:txBody>
                    <a:bodyPr/>
                    <a:lstStyle/>
                    <a:p>
                      <a:r>
                        <a:rPr lang="en-US" dirty="0"/>
                        <a:t>5.0</a:t>
                      </a:r>
                    </a:p>
                  </a:txBody>
                  <a:tcPr/>
                </a:tc>
                <a:tc>
                  <a:txBody>
                    <a:bodyPr/>
                    <a:lstStyle/>
                    <a:p>
                      <a:r>
                        <a:rPr lang="en-US" dirty="0"/>
                        <a:t>9.5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a:t>
                      </a:r>
                    </a:p>
                  </a:txBody>
                  <a:tcPr/>
                </a:tc>
                <a:tc>
                  <a:txBody>
                    <a:bodyPr/>
                    <a:lstStyle/>
                    <a:p>
                      <a:r>
                        <a:rPr lang="en-US" dirty="0"/>
                        <a:t>10.4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r>
                        <a:rPr lang="en-US" dirty="0"/>
                        <a:t>-37.2</a:t>
                      </a:r>
                    </a:p>
                  </a:txBody>
                  <a:tcPr/>
                </a:tc>
                <a:extLst>
                  <a:ext uri="{0D108BD9-81ED-4DB2-BD59-A6C34878D82A}">
                    <a16:rowId xmlns:a16="http://schemas.microsoft.com/office/drawing/2014/main" val="2858464233"/>
                  </a:ext>
                </a:extLst>
              </a:tr>
              <a:tr h="370840">
                <a:tc>
                  <a:txBody>
                    <a:bodyPr/>
                    <a:lstStyle/>
                    <a:p>
                      <a:r>
                        <a:rPr lang="en-US" dirty="0"/>
                        <a:t>6.0</a:t>
                      </a:r>
                    </a:p>
                  </a:txBody>
                  <a:tcPr/>
                </a:tc>
                <a:tc>
                  <a:txBody>
                    <a:bodyPr/>
                    <a:lstStyle/>
                    <a:p>
                      <a:r>
                        <a:rPr lang="en-US" dirty="0"/>
                        <a:t>7.1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r>
                        <a:rPr lang="en-US" dirty="0"/>
                        <a:t>7.8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r>
                        <a:rPr lang="en-US" dirty="0"/>
                        <a:t>-44.9</a:t>
                      </a:r>
                    </a:p>
                  </a:txBody>
                  <a:tcPr/>
                </a:tc>
                <a:extLst>
                  <a:ext uri="{0D108BD9-81ED-4DB2-BD59-A6C34878D82A}">
                    <a16:rowId xmlns:a16="http://schemas.microsoft.com/office/drawing/2014/main" val="3214640069"/>
                  </a:ext>
                </a:extLst>
              </a:tr>
              <a:tr h="370840">
                <a:tc>
                  <a:txBody>
                    <a:bodyPr/>
                    <a:lstStyle/>
                    <a:p>
                      <a:r>
                        <a:rPr lang="en-US" dirty="0"/>
                        <a:t>7.0</a:t>
                      </a:r>
                    </a:p>
                  </a:txBody>
                  <a:tcPr/>
                </a:tc>
                <a:tc>
                  <a:txBody>
                    <a:bodyPr/>
                    <a:lstStyle/>
                    <a:p>
                      <a:r>
                        <a:rPr lang="en-US" dirty="0"/>
                        <a:t>5.6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tc>
                  <a:txBody>
                    <a:bodyPr/>
                    <a:lstStyle/>
                    <a:p>
                      <a:r>
                        <a:rPr lang="en-US" dirty="0"/>
                        <a:t>5.7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a:t>
                      </a:r>
                    </a:p>
                  </a:txBody>
                  <a:tcPr/>
                </a:tc>
                <a:tc>
                  <a:txBody>
                    <a:bodyPr/>
                    <a:lstStyle/>
                    <a:p>
                      <a:r>
                        <a:rPr lang="en-US" dirty="0"/>
                        <a:t>-53.7</a:t>
                      </a:r>
                    </a:p>
                  </a:txBody>
                  <a:tcPr/>
                </a:tc>
                <a:extLst>
                  <a:ext uri="{0D108BD9-81ED-4DB2-BD59-A6C34878D82A}">
                    <a16:rowId xmlns:a16="http://schemas.microsoft.com/office/drawing/2014/main" val="1801557866"/>
                  </a:ext>
                </a:extLst>
              </a:tr>
              <a:tr h="370840">
                <a:tc>
                  <a:txBody>
                    <a:bodyPr/>
                    <a:lstStyle/>
                    <a:p>
                      <a:r>
                        <a:rPr lang="en-US" dirty="0"/>
                        <a:t>10.0</a:t>
                      </a:r>
                    </a:p>
                  </a:txBody>
                  <a:tcPr/>
                </a:tc>
                <a:tc>
                  <a:txBody>
                    <a:bodyPr/>
                    <a:lstStyle/>
                    <a:p>
                      <a:r>
                        <a:rPr lang="en-US" dirty="0"/>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a:t>
                      </a:r>
                    </a:p>
                  </a:txBody>
                  <a:tcPr/>
                </a:tc>
                <a:tc>
                  <a:txBody>
                    <a:bodyPr/>
                    <a:lstStyle/>
                    <a:p>
                      <a:r>
                        <a:rPr lang="en-US" dirty="0"/>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-73.9</a:t>
                      </a:r>
                    </a:p>
                  </a:txBody>
                  <a:tcPr/>
                </a:tc>
                <a:extLst>
                  <a:ext uri="{0D108BD9-81ED-4DB2-BD59-A6C34878D82A}">
                    <a16:rowId xmlns:a16="http://schemas.microsoft.com/office/drawing/2014/main" val="134415835"/>
                  </a:ext>
                </a:extLst>
              </a:tr>
              <a:tr h="370840">
                <a:tc>
                  <a:txBody>
                    <a:bodyPr/>
                    <a:lstStyle/>
                    <a:p>
                      <a:r>
                        <a:rPr lang="en-US" dirty="0"/>
                        <a:t>15.0</a:t>
                      </a:r>
                    </a:p>
                  </a:txBody>
                  <a:tcPr/>
                </a:tc>
                <a:tc>
                  <a:txBody>
                    <a:bodyPr/>
                    <a:lstStyle/>
                    <a:p>
                      <a:r>
                        <a:rPr lang="en-US"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a:t>
                      </a:r>
                    </a:p>
                  </a:txBody>
                  <a:tcPr/>
                </a:tc>
                <a:tc>
                  <a:txBody>
                    <a:bodyPr/>
                    <a:lstStyle/>
                    <a:p>
                      <a:r>
                        <a:rPr lang="en-US" dirty="0"/>
                        <a:t>-86.6</a:t>
                      </a:r>
                    </a:p>
                  </a:txBody>
                  <a:tcPr/>
                </a:tc>
                <a:extLst>
                  <a:ext uri="{0D108BD9-81ED-4DB2-BD59-A6C34878D82A}">
                    <a16:rowId xmlns:a16="http://schemas.microsoft.com/office/drawing/2014/main" val="2537369007"/>
                  </a:ext>
                </a:extLst>
              </a:tr>
            </a:tbl>
          </a:graphicData>
        </a:graphic>
      </p:graphicFrame>
      <p:pic>
        <p:nvPicPr>
          <p:cNvPr id="14346" name="Picture 10">
            <a:extLst>
              <a:ext uri="{FF2B5EF4-FFF2-40B4-BE49-F238E27FC236}">
                <a16:creationId xmlns:a16="http://schemas.microsoft.com/office/drawing/2014/main" id="{6EFA02EA-DA79-4D8D-A865-3293F84D1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0100"/>
            <a:ext cx="3609975"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86A55D-FBC1-48D8-B6BD-DEEFB30D45D1}"/>
              </a:ext>
            </a:extLst>
          </p:cNvPr>
          <p:cNvSpPr txBox="1"/>
          <p:nvPr/>
        </p:nvSpPr>
        <p:spPr>
          <a:xfrm>
            <a:off x="966787" y="213836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4348" name="Picture 12">
            <a:extLst>
              <a:ext uri="{FF2B5EF4-FFF2-40B4-BE49-F238E27FC236}">
                <a16:creationId xmlns:a16="http://schemas.microsoft.com/office/drawing/2014/main" id="{E2A90787-C541-4077-8D8E-D689640D2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17" y="2944225"/>
            <a:ext cx="3752850" cy="2524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8E49C1-16BD-4ECB-BDF5-6BAAD48CC56B}"/>
              </a:ext>
            </a:extLst>
          </p:cNvPr>
          <p:cNvSpPr txBox="1"/>
          <p:nvPr/>
        </p:nvSpPr>
        <p:spPr>
          <a:xfrm>
            <a:off x="1033462" y="46624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193476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3CD1DB-B899-4F03-ABE1-0B3CC186EBDA}"/>
              </a:ext>
            </a:extLst>
          </p:cNvPr>
          <p:cNvPicPr>
            <a:picLocks noChangeAspect="1"/>
          </p:cNvPicPr>
          <p:nvPr/>
        </p:nvPicPr>
        <p:blipFill rotWithShape="1">
          <a:blip r:embed="rId2"/>
          <a:srcRect l="19421" t="2487" r="32920" b="53314"/>
          <a:stretch/>
        </p:blipFill>
        <p:spPr>
          <a:xfrm>
            <a:off x="1143000" y="704849"/>
            <a:ext cx="1647826" cy="2286001"/>
          </a:xfrm>
          <a:prstGeom prst="rect">
            <a:avLst/>
          </a:prstGeom>
        </p:spPr>
      </p:pic>
      <p:pic>
        <p:nvPicPr>
          <p:cNvPr id="5" name="Picture 4">
            <a:extLst>
              <a:ext uri="{FF2B5EF4-FFF2-40B4-BE49-F238E27FC236}">
                <a16:creationId xmlns:a16="http://schemas.microsoft.com/office/drawing/2014/main" id="{E74905D2-B00C-45AD-AAB8-B98ECF25D622}"/>
              </a:ext>
            </a:extLst>
          </p:cNvPr>
          <p:cNvPicPr>
            <a:picLocks noChangeAspect="1"/>
          </p:cNvPicPr>
          <p:nvPr/>
        </p:nvPicPr>
        <p:blipFill rotWithShape="1">
          <a:blip r:embed="rId2"/>
          <a:srcRect l="3168" t="51473" r="24105"/>
          <a:stretch/>
        </p:blipFill>
        <p:spPr>
          <a:xfrm>
            <a:off x="2819400" y="481013"/>
            <a:ext cx="2514600" cy="2509837"/>
          </a:xfrm>
          <a:prstGeom prst="rect">
            <a:avLst/>
          </a:prstGeom>
        </p:spPr>
      </p:pic>
      <p:sp>
        <p:nvSpPr>
          <p:cNvPr id="6" name="TextBox 5">
            <a:extLst>
              <a:ext uri="{FF2B5EF4-FFF2-40B4-BE49-F238E27FC236}">
                <a16:creationId xmlns:a16="http://schemas.microsoft.com/office/drawing/2014/main" id="{D619437F-69BF-4351-9292-F3696550EECD}"/>
              </a:ext>
            </a:extLst>
          </p:cNvPr>
          <p:cNvSpPr txBox="1"/>
          <p:nvPr/>
        </p:nvSpPr>
        <p:spPr>
          <a:xfrm>
            <a:off x="1900239" y="177284"/>
            <a:ext cx="3162300"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New Creek Wind, South East</a:t>
            </a:r>
          </a:p>
        </p:txBody>
      </p:sp>
      <p:pic>
        <p:nvPicPr>
          <p:cNvPr id="7" name="Picture 6">
            <a:extLst>
              <a:ext uri="{FF2B5EF4-FFF2-40B4-BE49-F238E27FC236}">
                <a16:creationId xmlns:a16="http://schemas.microsoft.com/office/drawing/2014/main" id="{60A407C5-05F1-4FD6-9D87-DAAE78D3AF91}"/>
              </a:ext>
            </a:extLst>
          </p:cNvPr>
          <p:cNvPicPr>
            <a:picLocks noChangeAspect="1"/>
          </p:cNvPicPr>
          <p:nvPr/>
        </p:nvPicPr>
        <p:blipFill rotWithShape="1">
          <a:blip r:embed="rId3"/>
          <a:srcRect l="22603" t="738" r="41781" b="54982"/>
          <a:stretch/>
        </p:blipFill>
        <p:spPr>
          <a:xfrm>
            <a:off x="5505371" y="707783"/>
            <a:ext cx="1238250" cy="2286002"/>
          </a:xfrm>
          <a:prstGeom prst="rect">
            <a:avLst/>
          </a:prstGeom>
        </p:spPr>
      </p:pic>
      <p:pic>
        <p:nvPicPr>
          <p:cNvPr id="8" name="Picture 7">
            <a:extLst>
              <a:ext uri="{FF2B5EF4-FFF2-40B4-BE49-F238E27FC236}">
                <a16:creationId xmlns:a16="http://schemas.microsoft.com/office/drawing/2014/main" id="{E763EC48-E1DA-47F3-AD90-D357FD81C0C2}"/>
              </a:ext>
            </a:extLst>
          </p:cNvPr>
          <p:cNvPicPr>
            <a:picLocks noChangeAspect="1"/>
          </p:cNvPicPr>
          <p:nvPr/>
        </p:nvPicPr>
        <p:blipFill rotWithShape="1">
          <a:blip r:embed="rId3"/>
          <a:srcRect t="50369" r="27260" b="1660"/>
          <a:stretch/>
        </p:blipFill>
        <p:spPr>
          <a:xfrm>
            <a:off x="6743621" y="526809"/>
            <a:ext cx="2528889" cy="2476500"/>
          </a:xfrm>
          <a:prstGeom prst="rect">
            <a:avLst/>
          </a:prstGeom>
        </p:spPr>
      </p:pic>
      <p:sp>
        <p:nvSpPr>
          <p:cNvPr id="9" name="TextBox 8">
            <a:extLst>
              <a:ext uri="{FF2B5EF4-FFF2-40B4-BE49-F238E27FC236}">
                <a16:creationId xmlns:a16="http://schemas.microsoft.com/office/drawing/2014/main" id="{C4EC6115-7597-48AF-96F9-2344C5592443}"/>
              </a:ext>
            </a:extLst>
          </p:cNvPr>
          <p:cNvSpPr txBox="1"/>
          <p:nvPr/>
        </p:nvSpPr>
        <p:spPr>
          <a:xfrm>
            <a:off x="6381671" y="129974"/>
            <a:ext cx="2347912"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Mars Hill, North East</a:t>
            </a:r>
          </a:p>
        </p:txBody>
      </p:sp>
      <p:pic>
        <p:nvPicPr>
          <p:cNvPr id="10" name="Picture 9">
            <a:extLst>
              <a:ext uri="{FF2B5EF4-FFF2-40B4-BE49-F238E27FC236}">
                <a16:creationId xmlns:a16="http://schemas.microsoft.com/office/drawing/2014/main" id="{0EEC87BB-85FE-4A1E-9295-CC0F72A413A6}"/>
              </a:ext>
            </a:extLst>
          </p:cNvPr>
          <p:cNvPicPr>
            <a:picLocks noChangeAspect="1"/>
          </p:cNvPicPr>
          <p:nvPr/>
        </p:nvPicPr>
        <p:blipFill rotWithShape="1">
          <a:blip r:embed="rId4"/>
          <a:srcRect l="4354" t="42568" r="33529" b="1545"/>
          <a:stretch/>
        </p:blipFill>
        <p:spPr>
          <a:xfrm>
            <a:off x="4152900" y="3429000"/>
            <a:ext cx="2514600" cy="2507217"/>
          </a:xfrm>
          <a:prstGeom prst="rect">
            <a:avLst/>
          </a:prstGeom>
        </p:spPr>
      </p:pic>
      <p:pic>
        <p:nvPicPr>
          <p:cNvPr id="11" name="Picture 10">
            <a:extLst>
              <a:ext uri="{FF2B5EF4-FFF2-40B4-BE49-F238E27FC236}">
                <a16:creationId xmlns:a16="http://schemas.microsoft.com/office/drawing/2014/main" id="{6A789599-78FF-4D4C-91B8-1762662B1AC7}"/>
              </a:ext>
            </a:extLst>
          </p:cNvPr>
          <p:cNvPicPr>
            <a:picLocks noChangeAspect="1"/>
          </p:cNvPicPr>
          <p:nvPr/>
        </p:nvPicPr>
        <p:blipFill rotWithShape="1">
          <a:blip r:embed="rId4"/>
          <a:srcRect l="4588" t="8020" r="4824" b="62256"/>
          <a:stretch/>
        </p:blipFill>
        <p:spPr>
          <a:xfrm>
            <a:off x="485775" y="4454008"/>
            <a:ext cx="3667125" cy="1333501"/>
          </a:xfrm>
          <a:prstGeom prst="rect">
            <a:avLst/>
          </a:prstGeom>
        </p:spPr>
      </p:pic>
      <p:sp>
        <p:nvSpPr>
          <p:cNvPr id="13" name="TextBox 12">
            <a:extLst>
              <a:ext uri="{FF2B5EF4-FFF2-40B4-BE49-F238E27FC236}">
                <a16:creationId xmlns:a16="http://schemas.microsoft.com/office/drawing/2014/main" id="{FA2604FF-424A-461D-9569-CAB09A1599B1}"/>
              </a:ext>
            </a:extLst>
          </p:cNvPr>
          <p:cNvSpPr txBox="1"/>
          <p:nvPr/>
        </p:nvSpPr>
        <p:spPr>
          <a:xfrm>
            <a:off x="2762250" y="2474564"/>
            <a:ext cx="695325"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14" name="TextBox 13">
            <a:extLst>
              <a:ext uri="{FF2B5EF4-FFF2-40B4-BE49-F238E27FC236}">
                <a16:creationId xmlns:a16="http://schemas.microsoft.com/office/drawing/2014/main" id="{127F679E-0ECD-4181-B5CE-05999A9CE0F8}"/>
              </a:ext>
            </a:extLst>
          </p:cNvPr>
          <p:cNvSpPr txBox="1"/>
          <p:nvPr/>
        </p:nvSpPr>
        <p:spPr>
          <a:xfrm>
            <a:off x="6743621" y="2447108"/>
            <a:ext cx="695325"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2" name="TextBox 1">
            <a:extLst>
              <a:ext uri="{FF2B5EF4-FFF2-40B4-BE49-F238E27FC236}">
                <a16:creationId xmlns:a16="http://schemas.microsoft.com/office/drawing/2014/main" id="{11B80EB1-71CF-4860-9492-FCE127DFD63A}"/>
              </a:ext>
            </a:extLst>
          </p:cNvPr>
          <p:cNvSpPr txBox="1"/>
          <p:nvPr/>
        </p:nvSpPr>
        <p:spPr>
          <a:xfrm rot="16200000">
            <a:off x="475464" y="1597431"/>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3" name="TextBox 2">
            <a:extLst>
              <a:ext uri="{FF2B5EF4-FFF2-40B4-BE49-F238E27FC236}">
                <a16:creationId xmlns:a16="http://schemas.microsoft.com/office/drawing/2014/main" id="{06CC5A80-75D0-4A16-9F2E-5D3E1C391BC7}"/>
              </a:ext>
            </a:extLst>
          </p:cNvPr>
          <p:cNvSpPr txBox="1"/>
          <p:nvPr/>
        </p:nvSpPr>
        <p:spPr>
          <a:xfrm>
            <a:off x="1687378" y="3010583"/>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17" name="TextBox 16">
            <a:extLst>
              <a:ext uri="{FF2B5EF4-FFF2-40B4-BE49-F238E27FC236}">
                <a16:creationId xmlns:a16="http://schemas.microsoft.com/office/drawing/2014/main" id="{BD005AC6-3EF6-4E0B-A01A-6336D3C2802B}"/>
              </a:ext>
            </a:extLst>
          </p:cNvPr>
          <p:cNvSpPr txBox="1"/>
          <p:nvPr/>
        </p:nvSpPr>
        <p:spPr>
          <a:xfrm rot="16200000">
            <a:off x="4943463" y="1665583"/>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19" name="TextBox 18">
            <a:extLst>
              <a:ext uri="{FF2B5EF4-FFF2-40B4-BE49-F238E27FC236}">
                <a16:creationId xmlns:a16="http://schemas.microsoft.com/office/drawing/2014/main" id="{4CEB6C20-FFED-494C-A5BB-44DE285F95CA}"/>
              </a:ext>
            </a:extLst>
          </p:cNvPr>
          <p:cNvSpPr txBox="1"/>
          <p:nvPr/>
        </p:nvSpPr>
        <p:spPr>
          <a:xfrm>
            <a:off x="5902111" y="2959267"/>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Tree>
    <p:extLst>
      <p:ext uri="{BB962C8B-B14F-4D97-AF65-F5344CB8AC3E}">
        <p14:creationId xmlns:p14="http://schemas.microsoft.com/office/powerpoint/2010/main" val="89522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9F613-3B65-4A37-835B-54007089EAA8}"/>
              </a:ext>
            </a:extLst>
          </p:cNvPr>
          <p:cNvPicPr>
            <a:picLocks noChangeAspect="1"/>
          </p:cNvPicPr>
          <p:nvPr/>
        </p:nvPicPr>
        <p:blipFill>
          <a:blip r:embed="rId2"/>
          <a:stretch>
            <a:fillRect/>
          </a:stretch>
        </p:blipFill>
        <p:spPr>
          <a:xfrm>
            <a:off x="261937" y="261937"/>
            <a:ext cx="3552825" cy="2409825"/>
          </a:xfrm>
          <a:prstGeom prst="rect">
            <a:avLst/>
          </a:prstGeom>
        </p:spPr>
      </p:pic>
      <p:pic>
        <p:nvPicPr>
          <p:cNvPr id="5" name="Picture 4">
            <a:extLst>
              <a:ext uri="{FF2B5EF4-FFF2-40B4-BE49-F238E27FC236}">
                <a16:creationId xmlns:a16="http://schemas.microsoft.com/office/drawing/2014/main" id="{78DE400E-AF20-4D83-96E0-C0F7B7B88D8B}"/>
              </a:ext>
            </a:extLst>
          </p:cNvPr>
          <p:cNvPicPr>
            <a:picLocks noChangeAspect="1"/>
          </p:cNvPicPr>
          <p:nvPr/>
        </p:nvPicPr>
        <p:blipFill>
          <a:blip r:embed="rId3"/>
          <a:stretch>
            <a:fillRect/>
          </a:stretch>
        </p:blipFill>
        <p:spPr>
          <a:xfrm>
            <a:off x="3817143" y="261937"/>
            <a:ext cx="3157537" cy="3621416"/>
          </a:xfrm>
          <a:prstGeom prst="rect">
            <a:avLst/>
          </a:prstGeom>
        </p:spPr>
      </p:pic>
      <p:pic>
        <p:nvPicPr>
          <p:cNvPr id="6" name="Picture 5">
            <a:extLst>
              <a:ext uri="{FF2B5EF4-FFF2-40B4-BE49-F238E27FC236}">
                <a16:creationId xmlns:a16="http://schemas.microsoft.com/office/drawing/2014/main" id="{454444B1-2F21-44E2-9B7F-2E3E6C7DB6CF}"/>
              </a:ext>
            </a:extLst>
          </p:cNvPr>
          <p:cNvPicPr>
            <a:picLocks noChangeAspect="1"/>
          </p:cNvPicPr>
          <p:nvPr/>
        </p:nvPicPr>
        <p:blipFill>
          <a:blip r:embed="rId4"/>
          <a:stretch>
            <a:fillRect/>
          </a:stretch>
        </p:blipFill>
        <p:spPr>
          <a:xfrm>
            <a:off x="3814762" y="4024312"/>
            <a:ext cx="3609975" cy="2390775"/>
          </a:xfrm>
          <a:prstGeom prst="rect">
            <a:avLst/>
          </a:prstGeom>
        </p:spPr>
      </p:pic>
      <p:pic>
        <p:nvPicPr>
          <p:cNvPr id="7" name="Picture 6">
            <a:extLst>
              <a:ext uri="{FF2B5EF4-FFF2-40B4-BE49-F238E27FC236}">
                <a16:creationId xmlns:a16="http://schemas.microsoft.com/office/drawing/2014/main" id="{49E84282-A2E6-40EC-A561-3459A26D6174}"/>
              </a:ext>
            </a:extLst>
          </p:cNvPr>
          <p:cNvPicPr>
            <a:picLocks noChangeAspect="1"/>
          </p:cNvPicPr>
          <p:nvPr/>
        </p:nvPicPr>
        <p:blipFill>
          <a:blip r:embed="rId5"/>
          <a:stretch>
            <a:fillRect/>
          </a:stretch>
        </p:blipFill>
        <p:spPr>
          <a:xfrm>
            <a:off x="7610475" y="2613480"/>
            <a:ext cx="3962400" cy="3801607"/>
          </a:xfrm>
          <a:prstGeom prst="rect">
            <a:avLst/>
          </a:prstGeom>
        </p:spPr>
      </p:pic>
      <p:sp>
        <p:nvSpPr>
          <p:cNvPr id="8" name="TextBox 7">
            <a:extLst>
              <a:ext uri="{FF2B5EF4-FFF2-40B4-BE49-F238E27FC236}">
                <a16:creationId xmlns:a16="http://schemas.microsoft.com/office/drawing/2014/main" id="{7414D283-C08B-4D4A-BF83-7DBBE70869DD}"/>
              </a:ext>
            </a:extLst>
          </p:cNvPr>
          <p:cNvSpPr txBox="1"/>
          <p:nvPr/>
        </p:nvSpPr>
        <p:spPr>
          <a:xfrm>
            <a:off x="8248650" y="666750"/>
            <a:ext cx="3324225" cy="1200329"/>
          </a:xfrm>
          <a:prstGeom prst="rect">
            <a:avLst/>
          </a:prstGeom>
          <a:noFill/>
        </p:spPr>
        <p:txBody>
          <a:bodyPr wrap="square" rtlCol="0">
            <a:spAutoFit/>
          </a:bodyPr>
          <a:lstStyle/>
          <a:p>
            <a:r>
              <a:rPr lang="en-US" dirty="0"/>
              <a:t>Maybe filter for groups more than 5 or 6 turbines? </a:t>
            </a:r>
          </a:p>
          <a:p>
            <a:r>
              <a:rPr lang="en-US" dirty="0"/>
              <a:t>Or add weighting for the size of the sub farm. </a:t>
            </a:r>
          </a:p>
        </p:txBody>
      </p:sp>
      <p:pic>
        <p:nvPicPr>
          <p:cNvPr id="9" name="Picture 8">
            <a:extLst>
              <a:ext uri="{FF2B5EF4-FFF2-40B4-BE49-F238E27FC236}">
                <a16:creationId xmlns:a16="http://schemas.microsoft.com/office/drawing/2014/main" id="{A7ED5850-343A-4D00-87B5-BE9E763CB30F}"/>
              </a:ext>
            </a:extLst>
          </p:cNvPr>
          <p:cNvPicPr>
            <a:picLocks noChangeAspect="1"/>
          </p:cNvPicPr>
          <p:nvPr/>
        </p:nvPicPr>
        <p:blipFill>
          <a:blip r:embed="rId6"/>
          <a:stretch>
            <a:fillRect/>
          </a:stretch>
        </p:blipFill>
        <p:spPr>
          <a:xfrm>
            <a:off x="504825" y="2814637"/>
            <a:ext cx="2400300" cy="3638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1EC240B3-3B1F-4447-9CFF-05BF1B27959F}"/>
              </a:ext>
            </a:extLst>
          </p:cNvPr>
          <p:cNvPicPr>
            <a:picLocks noChangeAspect="1"/>
          </p:cNvPicPr>
          <p:nvPr/>
        </p:nvPicPr>
        <p:blipFill>
          <a:blip r:embed="rId7"/>
          <a:stretch>
            <a:fillRect/>
          </a:stretch>
        </p:blipFill>
        <p:spPr>
          <a:xfrm>
            <a:off x="1050131" y="5795962"/>
            <a:ext cx="1781175" cy="581025"/>
          </a:xfrm>
          <a:prstGeom prst="rect">
            <a:avLst/>
          </a:prstGeom>
        </p:spPr>
      </p:pic>
    </p:spTree>
    <p:extLst>
      <p:ext uri="{BB962C8B-B14F-4D97-AF65-F5344CB8AC3E}">
        <p14:creationId xmlns:p14="http://schemas.microsoft.com/office/powerpoint/2010/main" val="3729682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57B4D6-6B69-4CF5-B419-C758F90691BA}"/>
              </a:ext>
            </a:extLst>
          </p:cNvPr>
          <p:cNvPicPr>
            <a:picLocks noChangeAspect="1"/>
          </p:cNvPicPr>
          <p:nvPr/>
        </p:nvPicPr>
        <p:blipFill>
          <a:blip r:embed="rId2"/>
          <a:stretch>
            <a:fillRect/>
          </a:stretch>
        </p:blipFill>
        <p:spPr>
          <a:xfrm>
            <a:off x="442912" y="4291012"/>
            <a:ext cx="3571875" cy="2390775"/>
          </a:xfrm>
          <a:prstGeom prst="rect">
            <a:avLst/>
          </a:prstGeom>
        </p:spPr>
      </p:pic>
      <p:pic>
        <p:nvPicPr>
          <p:cNvPr id="5" name="Picture 4">
            <a:extLst>
              <a:ext uri="{FF2B5EF4-FFF2-40B4-BE49-F238E27FC236}">
                <a16:creationId xmlns:a16="http://schemas.microsoft.com/office/drawing/2014/main" id="{A71B697A-0227-465B-A0F0-853A91447C16}"/>
              </a:ext>
            </a:extLst>
          </p:cNvPr>
          <p:cNvPicPr>
            <a:picLocks noChangeAspect="1"/>
          </p:cNvPicPr>
          <p:nvPr/>
        </p:nvPicPr>
        <p:blipFill>
          <a:blip r:embed="rId3"/>
          <a:stretch>
            <a:fillRect/>
          </a:stretch>
        </p:blipFill>
        <p:spPr>
          <a:xfrm>
            <a:off x="4076801" y="687944"/>
            <a:ext cx="4953203" cy="5789056"/>
          </a:xfrm>
          <a:prstGeom prst="rect">
            <a:avLst/>
          </a:prstGeom>
        </p:spPr>
      </p:pic>
    </p:spTree>
    <p:extLst>
      <p:ext uri="{BB962C8B-B14F-4D97-AF65-F5344CB8AC3E}">
        <p14:creationId xmlns:p14="http://schemas.microsoft.com/office/powerpoint/2010/main" val="1081694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A642-4315-4B71-8E28-197EB666BA03}"/>
              </a:ext>
            </a:extLst>
          </p:cNvPr>
          <p:cNvSpPr>
            <a:spLocks noGrp="1"/>
          </p:cNvSpPr>
          <p:nvPr>
            <p:ph type="title"/>
          </p:nvPr>
        </p:nvSpPr>
        <p:spPr/>
        <p:txBody>
          <a:bodyPr/>
          <a:lstStyle/>
          <a:p>
            <a:r>
              <a:rPr lang="en-US" dirty="0"/>
              <a:t>Parametric Study Questions we want to answer.</a:t>
            </a:r>
          </a:p>
        </p:txBody>
      </p:sp>
      <p:sp>
        <p:nvSpPr>
          <p:cNvPr id="3" name="Content Placeholder 2">
            <a:extLst>
              <a:ext uri="{FF2B5EF4-FFF2-40B4-BE49-F238E27FC236}">
                <a16:creationId xmlns:a16="http://schemas.microsoft.com/office/drawing/2014/main" id="{536147DD-1D77-43BF-93E0-710C6B388264}"/>
              </a:ext>
            </a:extLst>
          </p:cNvPr>
          <p:cNvSpPr>
            <a:spLocks noGrp="1"/>
          </p:cNvSpPr>
          <p:nvPr>
            <p:ph idx="1"/>
          </p:nvPr>
        </p:nvSpPr>
        <p:spPr/>
        <p:txBody>
          <a:bodyPr>
            <a:normAutofit fontScale="92500" lnSpcReduction="20000"/>
          </a:bodyPr>
          <a:lstStyle/>
          <a:p>
            <a:r>
              <a:rPr lang="en-US" dirty="0"/>
              <a:t>How do the parameters of the farm (</a:t>
            </a:r>
            <a:r>
              <a:rPr lang="en-US" dirty="0" err="1"/>
              <a:t>rel</a:t>
            </a:r>
            <a:r>
              <a:rPr lang="en-US" dirty="0"/>
              <a:t> </a:t>
            </a:r>
            <a:r>
              <a:rPr lang="en-US" dirty="0" err="1"/>
              <a:t>spc</a:t>
            </a:r>
            <a:r>
              <a:rPr lang="en-US" dirty="0"/>
              <a:t>, </a:t>
            </a:r>
            <a:r>
              <a:rPr lang="en-US" dirty="0" err="1"/>
              <a:t>avg_ws</a:t>
            </a:r>
            <a:r>
              <a:rPr lang="en-US" dirty="0"/>
              <a:t> and SP) effect the AEP (baseline and opt, use AEP gain) and wake loss? What are the relative effects of each (weight, importance).</a:t>
            </a:r>
          </a:p>
          <a:p>
            <a:r>
              <a:rPr lang="en-US" dirty="0"/>
              <a:t>What are the effects of the same parameters on the BOS for baseline and optimized cases (IS BOS ALL WE CARE ABOUT Or other (capex </a:t>
            </a:r>
            <a:r>
              <a:rPr lang="en-US" dirty="0" err="1"/>
              <a:t>etc</a:t>
            </a:r>
            <a:r>
              <a:rPr lang="en-US" dirty="0"/>
              <a:t>).</a:t>
            </a:r>
          </a:p>
          <a:p>
            <a:r>
              <a:rPr lang="en-US" dirty="0"/>
              <a:t>Effect on the LCOE as a function of these two. Relative effect of each.</a:t>
            </a:r>
          </a:p>
          <a:p>
            <a:endParaRPr lang="en-US" dirty="0"/>
          </a:p>
          <a:p>
            <a:r>
              <a:rPr lang="en-US" dirty="0"/>
              <a:t>We could look at a range of BOS costs and see the respective %change in LCOE when using wake steering.</a:t>
            </a:r>
          </a:p>
          <a:p>
            <a:r>
              <a:rPr lang="en-US" dirty="0"/>
              <a:t>One goal would be to link this potential to the results from the first section, but also suggest the potential for wake steering through LCOE gains as a function of the farm parameters (although this is a grid case, it is still applicable in certain regions such as interior etc. where there is space?).   </a:t>
            </a:r>
          </a:p>
        </p:txBody>
      </p:sp>
    </p:spTree>
    <p:extLst>
      <p:ext uri="{BB962C8B-B14F-4D97-AF65-F5344CB8AC3E}">
        <p14:creationId xmlns:p14="http://schemas.microsoft.com/office/powerpoint/2010/main" val="4148273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4BDF-304A-4CF4-887D-4CC20628656E}"/>
              </a:ext>
            </a:extLst>
          </p:cNvPr>
          <p:cNvSpPr>
            <a:spLocks noGrp="1"/>
          </p:cNvSpPr>
          <p:nvPr>
            <p:ph type="title"/>
          </p:nvPr>
        </p:nvSpPr>
        <p:spPr>
          <a:xfrm>
            <a:off x="0" y="0"/>
            <a:ext cx="10515600" cy="472122"/>
          </a:xfrm>
        </p:spPr>
        <p:txBody>
          <a:bodyPr>
            <a:normAutofit fontScale="90000"/>
          </a:bodyPr>
          <a:lstStyle/>
          <a:p>
            <a:r>
              <a:rPr lang="en-US" sz="2800" dirty="0"/>
              <a:t>Question 1: AEP gain and baseline wake as function of the parameters</a:t>
            </a:r>
          </a:p>
        </p:txBody>
      </p:sp>
      <p:pic>
        <p:nvPicPr>
          <p:cNvPr id="4" name="Picture 3">
            <a:extLst>
              <a:ext uri="{FF2B5EF4-FFF2-40B4-BE49-F238E27FC236}">
                <a16:creationId xmlns:a16="http://schemas.microsoft.com/office/drawing/2014/main" id="{8EB74A71-F117-4A1F-9AA5-ABDBCA5F15A9}"/>
              </a:ext>
            </a:extLst>
          </p:cNvPr>
          <p:cNvPicPr>
            <a:picLocks noChangeAspect="1"/>
          </p:cNvPicPr>
          <p:nvPr/>
        </p:nvPicPr>
        <p:blipFill>
          <a:blip r:embed="rId2"/>
          <a:stretch>
            <a:fillRect/>
          </a:stretch>
        </p:blipFill>
        <p:spPr>
          <a:xfrm>
            <a:off x="3448050" y="760036"/>
            <a:ext cx="2574780" cy="1748074"/>
          </a:xfrm>
          <a:prstGeom prst="rect">
            <a:avLst/>
          </a:prstGeom>
        </p:spPr>
      </p:pic>
      <p:pic>
        <p:nvPicPr>
          <p:cNvPr id="5" name="Picture 4">
            <a:extLst>
              <a:ext uri="{FF2B5EF4-FFF2-40B4-BE49-F238E27FC236}">
                <a16:creationId xmlns:a16="http://schemas.microsoft.com/office/drawing/2014/main" id="{36F6CABD-0984-4867-AC2B-6BEB76974E0C}"/>
              </a:ext>
            </a:extLst>
          </p:cNvPr>
          <p:cNvPicPr>
            <a:picLocks noChangeAspect="1"/>
          </p:cNvPicPr>
          <p:nvPr/>
        </p:nvPicPr>
        <p:blipFill>
          <a:blip r:embed="rId3"/>
          <a:stretch>
            <a:fillRect/>
          </a:stretch>
        </p:blipFill>
        <p:spPr>
          <a:xfrm>
            <a:off x="3372321" y="2582886"/>
            <a:ext cx="2650509" cy="1785938"/>
          </a:xfrm>
          <a:prstGeom prst="rect">
            <a:avLst/>
          </a:prstGeom>
        </p:spPr>
      </p:pic>
      <p:pic>
        <p:nvPicPr>
          <p:cNvPr id="6" name="Picture 5">
            <a:extLst>
              <a:ext uri="{FF2B5EF4-FFF2-40B4-BE49-F238E27FC236}">
                <a16:creationId xmlns:a16="http://schemas.microsoft.com/office/drawing/2014/main" id="{16B4163E-9089-440B-910F-5AD46C798635}"/>
              </a:ext>
            </a:extLst>
          </p:cNvPr>
          <p:cNvPicPr>
            <a:picLocks noChangeAspect="1"/>
          </p:cNvPicPr>
          <p:nvPr/>
        </p:nvPicPr>
        <p:blipFill>
          <a:blip r:embed="rId4"/>
          <a:stretch>
            <a:fillRect/>
          </a:stretch>
        </p:blipFill>
        <p:spPr>
          <a:xfrm>
            <a:off x="3448049" y="4471987"/>
            <a:ext cx="2499051" cy="1785938"/>
          </a:xfrm>
          <a:prstGeom prst="rect">
            <a:avLst/>
          </a:prstGeom>
        </p:spPr>
      </p:pic>
      <p:pic>
        <p:nvPicPr>
          <p:cNvPr id="7" name="Picture 6">
            <a:extLst>
              <a:ext uri="{FF2B5EF4-FFF2-40B4-BE49-F238E27FC236}">
                <a16:creationId xmlns:a16="http://schemas.microsoft.com/office/drawing/2014/main" id="{0266EBC2-6EB3-4D12-8484-6BFEAAD69D5B}"/>
              </a:ext>
            </a:extLst>
          </p:cNvPr>
          <p:cNvPicPr>
            <a:picLocks noChangeAspect="1"/>
          </p:cNvPicPr>
          <p:nvPr/>
        </p:nvPicPr>
        <p:blipFill>
          <a:blip r:embed="rId5"/>
          <a:stretch>
            <a:fillRect/>
          </a:stretch>
        </p:blipFill>
        <p:spPr>
          <a:xfrm>
            <a:off x="619125" y="760036"/>
            <a:ext cx="2562158" cy="1779627"/>
          </a:xfrm>
          <a:prstGeom prst="rect">
            <a:avLst/>
          </a:prstGeom>
        </p:spPr>
      </p:pic>
      <p:pic>
        <p:nvPicPr>
          <p:cNvPr id="8" name="Picture 7">
            <a:extLst>
              <a:ext uri="{FF2B5EF4-FFF2-40B4-BE49-F238E27FC236}">
                <a16:creationId xmlns:a16="http://schemas.microsoft.com/office/drawing/2014/main" id="{D5B029AB-95C3-4AFA-BC6E-3D53F5942FB0}"/>
              </a:ext>
            </a:extLst>
          </p:cNvPr>
          <p:cNvPicPr>
            <a:picLocks noChangeAspect="1"/>
          </p:cNvPicPr>
          <p:nvPr/>
        </p:nvPicPr>
        <p:blipFill>
          <a:blip r:embed="rId6"/>
          <a:stretch>
            <a:fillRect/>
          </a:stretch>
        </p:blipFill>
        <p:spPr>
          <a:xfrm>
            <a:off x="508172" y="2582886"/>
            <a:ext cx="2480119" cy="1735452"/>
          </a:xfrm>
          <a:prstGeom prst="rect">
            <a:avLst/>
          </a:prstGeom>
        </p:spPr>
      </p:pic>
      <p:pic>
        <p:nvPicPr>
          <p:cNvPr id="9" name="Picture 8">
            <a:extLst>
              <a:ext uri="{FF2B5EF4-FFF2-40B4-BE49-F238E27FC236}">
                <a16:creationId xmlns:a16="http://schemas.microsoft.com/office/drawing/2014/main" id="{056A70B2-0077-4ED0-81B7-E3B698CAC7BE}"/>
              </a:ext>
            </a:extLst>
          </p:cNvPr>
          <p:cNvPicPr>
            <a:picLocks noChangeAspect="1"/>
          </p:cNvPicPr>
          <p:nvPr/>
        </p:nvPicPr>
        <p:blipFill>
          <a:blip r:embed="rId7"/>
          <a:stretch>
            <a:fillRect/>
          </a:stretch>
        </p:blipFill>
        <p:spPr>
          <a:xfrm>
            <a:off x="508172" y="4471987"/>
            <a:ext cx="2555847" cy="1779627"/>
          </a:xfrm>
          <a:prstGeom prst="rect">
            <a:avLst/>
          </a:prstGeom>
        </p:spPr>
      </p:pic>
      <p:sp>
        <p:nvSpPr>
          <p:cNvPr id="10" name="TextBox 9">
            <a:extLst>
              <a:ext uri="{FF2B5EF4-FFF2-40B4-BE49-F238E27FC236}">
                <a16:creationId xmlns:a16="http://schemas.microsoft.com/office/drawing/2014/main" id="{EACFCC7E-9782-4147-927B-B2ABDF95DD46}"/>
              </a:ext>
            </a:extLst>
          </p:cNvPr>
          <p:cNvSpPr txBox="1"/>
          <p:nvPr/>
        </p:nvSpPr>
        <p:spPr>
          <a:xfrm>
            <a:off x="6406860" y="911455"/>
            <a:ext cx="3990975"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general behavior is consistent, regions with high baseline wake loss have high potential for wake steering</a:t>
            </a:r>
          </a:p>
          <a:p>
            <a:pPr marL="285750" indent="-285750">
              <a:buFont typeface="Arial" panose="020B0604020202020204" pitchFamily="34" charset="0"/>
              <a:buChar char="•"/>
            </a:pPr>
            <a:r>
              <a:rPr lang="en-US" dirty="0"/>
              <a:t>High SP leads to wake loss, low spacing, and low wind speed. -&gt; Explain why that is. </a:t>
            </a:r>
          </a:p>
          <a:p>
            <a:pPr marL="285750" indent="-285750">
              <a:buFont typeface="Arial" panose="020B0604020202020204" pitchFamily="34" charset="0"/>
              <a:buChar char="•"/>
            </a:pPr>
            <a:r>
              <a:rPr lang="en-US" dirty="0"/>
              <a:t>Low spacing – more dense, effects of wakes are more substantial (this has been shown)</a:t>
            </a:r>
          </a:p>
          <a:p>
            <a:pPr marL="285750" indent="-285750">
              <a:buFont typeface="Arial" panose="020B0604020202020204" pitchFamily="34" charset="0"/>
              <a:buChar char="•"/>
            </a:pPr>
            <a:r>
              <a:rPr lang="en-US" dirty="0"/>
              <a:t>Low wind speeds have higher thrust coefficients and hence more wake losses.</a:t>
            </a:r>
          </a:p>
          <a:p>
            <a:pPr marL="285750" indent="-285750">
              <a:buFont typeface="Arial" panose="020B0604020202020204" pitchFamily="34" charset="0"/>
              <a:buChar char="•"/>
            </a:pPr>
            <a:r>
              <a:rPr lang="en-US" dirty="0"/>
              <a:t>High SP have larger thrust coefficients (same reason as </a:t>
            </a:r>
            <a:r>
              <a:rPr lang="en-US" dirty="0" err="1"/>
              <a:t>ws</a:t>
            </a:r>
            <a:r>
              <a:rPr lang="en-US" dirty="0"/>
              <a:t>?)</a:t>
            </a:r>
          </a:p>
          <a:p>
            <a:pPr marL="285750" indent="-285750">
              <a:buFont typeface="Arial" panose="020B0604020202020204" pitchFamily="34" charset="0"/>
              <a:buChar char="•"/>
            </a:pPr>
            <a:r>
              <a:rPr lang="en-US" dirty="0"/>
              <a:t>These plots are good to visualize the core trends, but not the relative importance or weight of each parameter on the AEP gain. </a:t>
            </a:r>
          </a:p>
        </p:txBody>
      </p:sp>
    </p:spTree>
    <p:extLst>
      <p:ext uri="{BB962C8B-B14F-4D97-AF65-F5344CB8AC3E}">
        <p14:creationId xmlns:p14="http://schemas.microsoft.com/office/powerpoint/2010/main" val="3571268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83EE16-3DE0-4923-A14B-1B3BEF15D791}"/>
              </a:ext>
            </a:extLst>
          </p:cNvPr>
          <p:cNvSpPr>
            <a:spLocks noGrp="1"/>
          </p:cNvSpPr>
          <p:nvPr>
            <p:ph type="title"/>
          </p:nvPr>
        </p:nvSpPr>
        <p:spPr>
          <a:xfrm>
            <a:off x="0" y="64611"/>
            <a:ext cx="10515600" cy="472122"/>
          </a:xfrm>
        </p:spPr>
        <p:txBody>
          <a:bodyPr>
            <a:normAutofit fontScale="90000"/>
          </a:bodyPr>
          <a:lstStyle/>
          <a:p>
            <a:r>
              <a:rPr lang="en-US" sz="2800" dirty="0"/>
              <a:t>Second order model showing the importance of each parameter on the AEP gain</a:t>
            </a:r>
          </a:p>
        </p:txBody>
      </p:sp>
      <p:pic>
        <p:nvPicPr>
          <p:cNvPr id="5" name="Picture 4">
            <a:extLst>
              <a:ext uri="{FF2B5EF4-FFF2-40B4-BE49-F238E27FC236}">
                <a16:creationId xmlns:a16="http://schemas.microsoft.com/office/drawing/2014/main" id="{7EA6E11A-BA81-4BB3-9FB7-42B7485B4E1F}"/>
              </a:ext>
            </a:extLst>
          </p:cNvPr>
          <p:cNvPicPr>
            <a:picLocks noChangeAspect="1"/>
          </p:cNvPicPr>
          <p:nvPr/>
        </p:nvPicPr>
        <p:blipFill>
          <a:blip r:embed="rId2"/>
          <a:stretch>
            <a:fillRect/>
          </a:stretch>
        </p:blipFill>
        <p:spPr>
          <a:xfrm>
            <a:off x="85725" y="876300"/>
            <a:ext cx="2228850" cy="1162050"/>
          </a:xfrm>
          <a:prstGeom prst="rect">
            <a:avLst/>
          </a:prstGeom>
        </p:spPr>
      </p:pic>
      <p:pic>
        <p:nvPicPr>
          <p:cNvPr id="6" name="Picture 5">
            <a:extLst>
              <a:ext uri="{FF2B5EF4-FFF2-40B4-BE49-F238E27FC236}">
                <a16:creationId xmlns:a16="http://schemas.microsoft.com/office/drawing/2014/main" id="{45C0AEC2-35D0-413B-AF81-92BEDFD74D86}"/>
              </a:ext>
            </a:extLst>
          </p:cNvPr>
          <p:cNvPicPr>
            <a:picLocks noChangeAspect="1"/>
          </p:cNvPicPr>
          <p:nvPr/>
        </p:nvPicPr>
        <p:blipFill>
          <a:blip r:embed="rId3"/>
          <a:stretch>
            <a:fillRect/>
          </a:stretch>
        </p:blipFill>
        <p:spPr>
          <a:xfrm>
            <a:off x="85725" y="2038350"/>
            <a:ext cx="4267200" cy="3133725"/>
          </a:xfrm>
          <a:prstGeom prst="rect">
            <a:avLst/>
          </a:prstGeom>
        </p:spPr>
      </p:pic>
      <p:pic>
        <p:nvPicPr>
          <p:cNvPr id="8" name="Picture 7">
            <a:extLst>
              <a:ext uri="{FF2B5EF4-FFF2-40B4-BE49-F238E27FC236}">
                <a16:creationId xmlns:a16="http://schemas.microsoft.com/office/drawing/2014/main" id="{EE39D470-C5E3-4503-BE84-563F34D3AA11}"/>
              </a:ext>
            </a:extLst>
          </p:cNvPr>
          <p:cNvPicPr>
            <a:picLocks noChangeAspect="1"/>
          </p:cNvPicPr>
          <p:nvPr/>
        </p:nvPicPr>
        <p:blipFill>
          <a:blip r:embed="rId4"/>
          <a:stretch>
            <a:fillRect/>
          </a:stretch>
        </p:blipFill>
        <p:spPr>
          <a:xfrm>
            <a:off x="4633912" y="643572"/>
            <a:ext cx="4791075" cy="2085975"/>
          </a:xfrm>
          <a:prstGeom prst="rect">
            <a:avLst/>
          </a:prstGeom>
        </p:spPr>
      </p:pic>
      <p:sp>
        <p:nvSpPr>
          <p:cNvPr id="10" name="TextBox 9">
            <a:extLst>
              <a:ext uri="{FF2B5EF4-FFF2-40B4-BE49-F238E27FC236}">
                <a16:creationId xmlns:a16="http://schemas.microsoft.com/office/drawing/2014/main" id="{80C8AEBE-EFC7-4DF2-B98D-B6AD76399540}"/>
              </a:ext>
            </a:extLst>
          </p:cNvPr>
          <p:cNvSpPr txBox="1"/>
          <p:nvPr/>
        </p:nvSpPr>
        <p:spPr>
          <a:xfrm>
            <a:off x="4419600" y="2905125"/>
            <a:ext cx="38576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 second order fit following the prediction equation listed has a good agreement between actual simulated values and predicted (</a:t>
            </a:r>
            <a:r>
              <a:rPr lang="en-US" dirty="0" err="1"/>
              <a:t>R^2</a:t>
            </a:r>
            <a:r>
              <a:rPr lang="en-US" dirty="0"/>
              <a:t> very high). The effects test show that (idk if this is what it shows). The parameter estimates do show the relative importance of each value in expression and hence the importance. Idk if there is a single value somewhere that says which matters most. </a:t>
            </a:r>
          </a:p>
        </p:txBody>
      </p:sp>
      <p:sp>
        <p:nvSpPr>
          <p:cNvPr id="11" name="TextBox 10">
            <a:extLst>
              <a:ext uri="{FF2B5EF4-FFF2-40B4-BE49-F238E27FC236}">
                <a16:creationId xmlns:a16="http://schemas.microsoft.com/office/drawing/2014/main" id="{0D665337-D348-4358-83F8-6266F93B510E}"/>
              </a:ext>
            </a:extLst>
          </p:cNvPr>
          <p:cNvSpPr txBox="1"/>
          <p:nvPr/>
        </p:nvSpPr>
        <p:spPr>
          <a:xfrm>
            <a:off x="8181975" y="2905125"/>
            <a:ext cx="366712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Prediction profiler is good to show trends again, but the slopes of the lines change depending on the positions? Choose best one or use different plot? Something like Owen had where there were several plots? </a:t>
            </a:r>
          </a:p>
        </p:txBody>
      </p:sp>
      <p:pic>
        <p:nvPicPr>
          <p:cNvPr id="12" name="Picture 11">
            <a:extLst>
              <a:ext uri="{FF2B5EF4-FFF2-40B4-BE49-F238E27FC236}">
                <a16:creationId xmlns:a16="http://schemas.microsoft.com/office/drawing/2014/main" id="{714C7CF5-A85E-4DC7-A013-C53692B5207F}"/>
              </a:ext>
            </a:extLst>
          </p:cNvPr>
          <p:cNvPicPr>
            <a:picLocks noChangeAspect="1"/>
          </p:cNvPicPr>
          <p:nvPr/>
        </p:nvPicPr>
        <p:blipFill>
          <a:blip r:embed="rId5"/>
          <a:stretch>
            <a:fillRect/>
          </a:stretch>
        </p:blipFill>
        <p:spPr>
          <a:xfrm>
            <a:off x="-900113" y="5043487"/>
            <a:ext cx="5534025" cy="1876425"/>
          </a:xfrm>
          <a:prstGeom prst="rect">
            <a:avLst/>
          </a:prstGeom>
        </p:spPr>
      </p:pic>
    </p:spTree>
    <p:extLst>
      <p:ext uri="{BB962C8B-B14F-4D97-AF65-F5344CB8AC3E}">
        <p14:creationId xmlns:p14="http://schemas.microsoft.com/office/powerpoint/2010/main" val="3663528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3A801F7-EF39-41FF-B56A-520D204B81DE}"/>
              </a:ext>
            </a:extLst>
          </p:cNvPr>
          <p:cNvGraphicFramePr>
            <a:graphicFrameLocks noGrp="1"/>
          </p:cNvGraphicFramePr>
          <p:nvPr>
            <p:extLst>
              <p:ext uri="{D42A27DB-BD31-4B8C-83A1-F6EECF244321}">
                <p14:modId xmlns:p14="http://schemas.microsoft.com/office/powerpoint/2010/main" val="1385606161"/>
              </p:ext>
            </p:extLst>
          </p:nvPr>
        </p:nvGraphicFramePr>
        <p:xfrm>
          <a:off x="424210" y="193040"/>
          <a:ext cx="9818746" cy="3957320"/>
        </p:xfrm>
        <a:graphic>
          <a:graphicData uri="http://schemas.openxmlformats.org/drawingml/2006/table">
            <a:tbl>
              <a:tblPr firstRow="1" bandRow="1">
                <a:tableStyleId>{5C22544A-7EE6-4342-B048-85BDC9FD1C3A}</a:tableStyleId>
              </a:tblPr>
              <a:tblGrid>
                <a:gridCol w="1217198">
                  <a:extLst>
                    <a:ext uri="{9D8B030D-6E8A-4147-A177-3AD203B41FA5}">
                      <a16:colId xmlns:a16="http://schemas.microsoft.com/office/drawing/2014/main" val="1318525163"/>
                    </a:ext>
                  </a:extLst>
                </a:gridCol>
                <a:gridCol w="1217198">
                  <a:extLst>
                    <a:ext uri="{9D8B030D-6E8A-4147-A177-3AD203B41FA5}">
                      <a16:colId xmlns:a16="http://schemas.microsoft.com/office/drawing/2014/main" val="4090139748"/>
                    </a:ext>
                  </a:extLst>
                </a:gridCol>
                <a:gridCol w="1217198">
                  <a:extLst>
                    <a:ext uri="{9D8B030D-6E8A-4147-A177-3AD203B41FA5}">
                      <a16:colId xmlns:a16="http://schemas.microsoft.com/office/drawing/2014/main" val="1931860673"/>
                    </a:ext>
                  </a:extLst>
                </a:gridCol>
                <a:gridCol w="1217198">
                  <a:extLst>
                    <a:ext uri="{9D8B030D-6E8A-4147-A177-3AD203B41FA5}">
                      <a16:colId xmlns:a16="http://schemas.microsoft.com/office/drawing/2014/main" val="3214456566"/>
                    </a:ext>
                  </a:extLst>
                </a:gridCol>
                <a:gridCol w="1298360">
                  <a:extLst>
                    <a:ext uri="{9D8B030D-6E8A-4147-A177-3AD203B41FA5}">
                      <a16:colId xmlns:a16="http://schemas.microsoft.com/office/drawing/2014/main" val="3816919162"/>
                    </a:ext>
                  </a:extLst>
                </a:gridCol>
                <a:gridCol w="1217198">
                  <a:extLst>
                    <a:ext uri="{9D8B030D-6E8A-4147-A177-3AD203B41FA5}">
                      <a16:colId xmlns:a16="http://schemas.microsoft.com/office/drawing/2014/main" val="1228381725"/>
                    </a:ext>
                  </a:extLst>
                </a:gridCol>
                <a:gridCol w="1217198">
                  <a:extLst>
                    <a:ext uri="{9D8B030D-6E8A-4147-A177-3AD203B41FA5}">
                      <a16:colId xmlns:a16="http://schemas.microsoft.com/office/drawing/2014/main" val="3827668581"/>
                    </a:ext>
                  </a:extLst>
                </a:gridCol>
                <a:gridCol w="1217198">
                  <a:extLst>
                    <a:ext uri="{9D8B030D-6E8A-4147-A177-3AD203B41FA5}">
                      <a16:colId xmlns:a16="http://schemas.microsoft.com/office/drawing/2014/main" val="1631562343"/>
                    </a:ext>
                  </a:extLst>
                </a:gridCol>
              </a:tblGrid>
              <a:tr h="0">
                <a:tc>
                  <a:txBody>
                    <a:bodyPr/>
                    <a:lstStyle/>
                    <a:p>
                      <a:r>
                        <a:rPr lang="en-US" dirty="0"/>
                        <a:t>Relative Spacing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wd var. %AEP Gain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wd var. %AEP 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 with z/L TI method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%AEP Gain with </a:t>
                      </a:r>
                      <a:r>
                        <a:rPr lang="en-US" dirty="0" err="1"/>
                        <a:t>ws</a:t>
                      </a:r>
                      <a:r>
                        <a:rPr lang="en-US" dirty="0"/>
                        <a:t> TI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 in AEP gain with wd variability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 in AEP gain with z/L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 in AEP gain with </a:t>
                      </a:r>
                      <a:r>
                        <a:rPr lang="en-US" dirty="0" err="1"/>
                        <a:t>ws</a:t>
                      </a:r>
                      <a:r>
                        <a:rPr lang="en-US"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652125477"/>
                  </a:ext>
                </a:extLst>
              </a:tr>
              <a:tr h="370840">
                <a:tc>
                  <a:txBody>
                    <a:bodyPr/>
                    <a:lstStyle/>
                    <a:p>
                      <a:r>
                        <a:rPr lang="en-US"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a:t>
                      </a:r>
                    </a:p>
                  </a:txBody>
                  <a:tcPr/>
                </a:tc>
                <a:tc>
                  <a:txBody>
                    <a:bodyPr/>
                    <a:lstStyle/>
                    <a:p>
                      <a:r>
                        <a:rPr lang="en-US" dirty="0"/>
                        <a:t>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5.8</a:t>
                      </a:r>
                    </a:p>
                  </a:txBody>
                  <a:tcPr/>
                </a:tc>
                <a:tc>
                  <a:txBody>
                    <a:bodyPr/>
                    <a:lstStyle/>
                    <a:p>
                      <a:r>
                        <a:rPr lang="en-US" dirty="0"/>
                        <a:t>-37.1</a:t>
                      </a:r>
                    </a:p>
                  </a:txBody>
                  <a:tcPr/>
                </a:tc>
                <a:tc>
                  <a:txBody>
                    <a:bodyPr/>
                    <a:lstStyle/>
                    <a:p>
                      <a:r>
                        <a:rPr lang="en-US" dirty="0"/>
                        <a:t>13.6</a:t>
                      </a:r>
                    </a:p>
                  </a:txBody>
                  <a:tcPr/>
                </a:tc>
                <a:tc>
                  <a:txBody>
                    <a:bodyPr/>
                    <a:lstStyle/>
                    <a:p>
                      <a:r>
                        <a:rPr lang="en-US" dirty="0"/>
                        <a:t>8.2</a:t>
                      </a:r>
                    </a:p>
                  </a:txBody>
                  <a:tcPr/>
                </a:tc>
                <a:extLst>
                  <a:ext uri="{0D108BD9-81ED-4DB2-BD59-A6C34878D82A}">
                    <a16:rowId xmlns:a16="http://schemas.microsoft.com/office/drawing/2014/main" val="1376370218"/>
                  </a:ext>
                </a:extLst>
              </a:tr>
              <a:tr h="370840">
                <a:tc>
                  <a:txBody>
                    <a:bodyPr/>
                    <a:lstStyle/>
                    <a:p>
                      <a:r>
                        <a:rPr lang="en-US" dirty="0"/>
                        <a:t>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r>
                        <a:rPr lang="en-US" dirty="0"/>
                        <a:t>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3.6</a:t>
                      </a:r>
                    </a:p>
                  </a:txBody>
                  <a:tcPr/>
                </a:tc>
                <a:tc>
                  <a:txBody>
                    <a:bodyPr/>
                    <a:lstStyle/>
                    <a:p>
                      <a:r>
                        <a:rPr lang="en-US" dirty="0"/>
                        <a:t>-37.2</a:t>
                      </a:r>
                    </a:p>
                  </a:txBody>
                  <a:tcPr/>
                </a:tc>
                <a:tc>
                  <a:txBody>
                    <a:bodyPr/>
                    <a:lstStyle/>
                    <a:p>
                      <a:r>
                        <a:rPr lang="en-US" dirty="0"/>
                        <a:t>22.3</a:t>
                      </a:r>
                    </a:p>
                  </a:txBody>
                  <a:tcPr/>
                </a:tc>
                <a:tc>
                  <a:txBody>
                    <a:bodyPr/>
                    <a:lstStyle/>
                    <a:p>
                      <a:r>
                        <a:rPr lang="en-US" dirty="0"/>
                        <a:t>12.3</a:t>
                      </a:r>
                    </a:p>
                  </a:txBody>
                  <a:tcPr/>
                </a:tc>
                <a:extLst>
                  <a:ext uri="{0D108BD9-81ED-4DB2-BD59-A6C34878D82A}">
                    <a16:rowId xmlns:a16="http://schemas.microsoft.com/office/drawing/2014/main" val="2858464233"/>
                  </a:ext>
                </a:extLst>
              </a:tr>
              <a:tr h="370840">
                <a:tc>
                  <a:txBody>
                    <a:bodyPr/>
                    <a:lstStyle/>
                    <a:p>
                      <a:r>
                        <a:rPr lang="en-US" dirty="0"/>
                        <a:t>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a:t>
                      </a:r>
                    </a:p>
                  </a:txBody>
                  <a:tcPr/>
                </a:tc>
                <a:tc>
                  <a:txBody>
                    <a:bodyPr/>
                    <a:lstStyle/>
                    <a:p>
                      <a:r>
                        <a:rPr lang="en-US" dirty="0"/>
                        <a:t>-44.9</a:t>
                      </a:r>
                    </a:p>
                  </a:txBody>
                  <a:tcPr/>
                </a:tc>
                <a:tc>
                  <a:txBody>
                    <a:bodyPr/>
                    <a:lstStyle/>
                    <a:p>
                      <a:r>
                        <a:rPr lang="en-US" dirty="0"/>
                        <a:t>27.4</a:t>
                      </a:r>
                    </a:p>
                  </a:txBody>
                  <a:tcPr/>
                </a:tc>
                <a:tc>
                  <a:txBody>
                    <a:bodyPr/>
                    <a:lstStyle/>
                    <a:p>
                      <a:r>
                        <a:rPr lang="en-US" dirty="0"/>
                        <a:t>12.4</a:t>
                      </a:r>
                    </a:p>
                  </a:txBody>
                  <a:tcPr/>
                </a:tc>
                <a:extLst>
                  <a:ext uri="{0D108BD9-81ED-4DB2-BD59-A6C34878D82A}">
                    <a16:rowId xmlns:a16="http://schemas.microsoft.com/office/drawing/2014/main" val="3214640069"/>
                  </a:ext>
                </a:extLst>
              </a:tr>
              <a:tr h="370840">
                <a:tc>
                  <a:txBody>
                    <a:bodyPr/>
                    <a:lstStyle/>
                    <a:p>
                      <a:r>
                        <a:rPr lang="en-US" dirty="0"/>
                        <a:t>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a:t>
                      </a:r>
                    </a:p>
                  </a:txBody>
                  <a:tcPr/>
                </a:tc>
                <a:tc>
                  <a:txBody>
                    <a:bodyPr/>
                    <a:lstStyle/>
                    <a:p>
                      <a:r>
                        <a:rPr lang="en-US" dirty="0"/>
                        <a:t>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a:t>
                      </a:r>
                    </a:p>
                  </a:txBody>
                  <a:tcPr/>
                </a:tc>
                <a:tc>
                  <a:txBody>
                    <a:bodyPr/>
                    <a:lstStyle/>
                    <a:p>
                      <a:r>
                        <a:rPr lang="en-US" dirty="0"/>
                        <a:t>-53.7</a:t>
                      </a:r>
                    </a:p>
                  </a:txBody>
                  <a:tcPr/>
                </a:tc>
                <a:tc>
                  <a:txBody>
                    <a:bodyPr/>
                    <a:lstStyle/>
                    <a:p>
                      <a:r>
                        <a:rPr lang="en-US" dirty="0"/>
                        <a:t>37.5</a:t>
                      </a:r>
                    </a:p>
                  </a:txBody>
                  <a:tcPr/>
                </a:tc>
                <a:tc>
                  <a:txBody>
                    <a:bodyPr/>
                    <a:lstStyle/>
                    <a:p>
                      <a:r>
                        <a:rPr lang="en-US" dirty="0"/>
                        <a:t>16.7</a:t>
                      </a:r>
                    </a:p>
                  </a:txBody>
                  <a:tcPr/>
                </a:tc>
                <a:extLst>
                  <a:ext uri="{0D108BD9-81ED-4DB2-BD59-A6C34878D82A}">
                    <a16:rowId xmlns:a16="http://schemas.microsoft.com/office/drawing/2014/main" val="1801557866"/>
                  </a:ext>
                </a:extLst>
              </a:tr>
              <a:tr h="370840">
                <a:tc>
                  <a:txBody>
                    <a:bodyPr/>
                    <a:lstStyle/>
                    <a:p>
                      <a:r>
                        <a:rPr lang="en-US" dirty="0"/>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a:t>
                      </a:r>
                    </a:p>
                  </a:txBody>
                  <a:tcPr/>
                </a:tc>
                <a:tc>
                  <a:txBody>
                    <a:bodyPr/>
                    <a:lstStyle/>
                    <a:p>
                      <a:r>
                        <a:rPr lang="en-US" dirty="0"/>
                        <a:t>-73.9</a:t>
                      </a:r>
                    </a:p>
                  </a:txBody>
                  <a:tcPr/>
                </a:tc>
                <a:tc>
                  <a:txBody>
                    <a:bodyPr/>
                    <a:lstStyle/>
                    <a:p>
                      <a:r>
                        <a:rPr lang="en-US" dirty="0"/>
                        <a:t>61.1</a:t>
                      </a:r>
                    </a:p>
                  </a:txBody>
                  <a:tcPr/>
                </a:tc>
                <a:tc>
                  <a:txBody>
                    <a:bodyPr/>
                    <a:lstStyle/>
                    <a:p>
                      <a:r>
                        <a:rPr lang="en-US" dirty="0"/>
                        <a:t>27.8</a:t>
                      </a:r>
                    </a:p>
                  </a:txBody>
                  <a:tcPr/>
                </a:tc>
                <a:extLst>
                  <a:ext uri="{0D108BD9-81ED-4DB2-BD59-A6C34878D82A}">
                    <a16:rowId xmlns:a16="http://schemas.microsoft.com/office/drawing/2014/main" val="134415835"/>
                  </a:ext>
                </a:extLst>
              </a:tr>
              <a:tr h="0">
                <a:tc>
                  <a:txBody>
                    <a:bodyPr/>
                    <a:lstStyle/>
                    <a:p>
                      <a:r>
                        <a:rPr lang="en-US" dirty="0"/>
                        <a:t>15.0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a:t>
                      </a:r>
                    </a:p>
                  </a:txBody>
                  <a:tcPr/>
                </a:tc>
                <a:tc>
                  <a:txBody>
                    <a:bodyPr/>
                    <a:lstStyle/>
                    <a:p>
                      <a:r>
                        <a:rPr lang="en-US"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r>
                        <a:rPr lang="en-US" dirty="0"/>
                        <a:t>-86.6</a:t>
                      </a:r>
                    </a:p>
                  </a:txBody>
                  <a:tcPr/>
                </a:tc>
                <a:tc>
                  <a:txBody>
                    <a:bodyPr/>
                    <a:lstStyle/>
                    <a:p>
                      <a:r>
                        <a:rPr lang="en-US" dirty="0"/>
                        <a:t>146.7</a:t>
                      </a:r>
                    </a:p>
                  </a:txBody>
                  <a:tcPr/>
                </a:tc>
                <a:tc>
                  <a:txBody>
                    <a:bodyPr/>
                    <a:lstStyle/>
                    <a:p>
                      <a:r>
                        <a:rPr lang="en-US" dirty="0"/>
                        <a:t>62.0</a:t>
                      </a:r>
                    </a:p>
                  </a:txBody>
                  <a:tcPr/>
                </a:tc>
                <a:extLst>
                  <a:ext uri="{0D108BD9-81ED-4DB2-BD59-A6C34878D82A}">
                    <a16:rowId xmlns:a16="http://schemas.microsoft.com/office/drawing/2014/main" val="2537369007"/>
                  </a:ext>
                </a:extLst>
              </a:tr>
            </a:tbl>
          </a:graphicData>
        </a:graphic>
      </p:graphicFrame>
    </p:spTree>
    <p:extLst>
      <p:ext uri="{BB962C8B-B14F-4D97-AF65-F5344CB8AC3E}">
        <p14:creationId xmlns:p14="http://schemas.microsoft.com/office/powerpoint/2010/main" val="1230491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162A3-3308-426C-B50C-C9C1C831BB9C}"/>
              </a:ext>
            </a:extLst>
          </p:cNvPr>
          <p:cNvPicPr>
            <a:picLocks noChangeAspect="1"/>
          </p:cNvPicPr>
          <p:nvPr/>
        </p:nvPicPr>
        <p:blipFill>
          <a:blip r:embed="rId2"/>
          <a:stretch>
            <a:fillRect/>
          </a:stretch>
        </p:blipFill>
        <p:spPr>
          <a:xfrm>
            <a:off x="129024" y="77816"/>
            <a:ext cx="3906081" cy="2752911"/>
          </a:xfrm>
          <a:prstGeom prst="rect">
            <a:avLst/>
          </a:prstGeom>
        </p:spPr>
      </p:pic>
      <p:pic>
        <p:nvPicPr>
          <p:cNvPr id="7" name="Picture 6">
            <a:extLst>
              <a:ext uri="{FF2B5EF4-FFF2-40B4-BE49-F238E27FC236}">
                <a16:creationId xmlns:a16="http://schemas.microsoft.com/office/drawing/2014/main" id="{97199B06-1282-47F6-9C7A-278B17493701}"/>
              </a:ext>
            </a:extLst>
          </p:cNvPr>
          <p:cNvPicPr>
            <a:picLocks noChangeAspect="1"/>
          </p:cNvPicPr>
          <p:nvPr/>
        </p:nvPicPr>
        <p:blipFill>
          <a:blip r:embed="rId3"/>
          <a:stretch>
            <a:fillRect/>
          </a:stretch>
        </p:blipFill>
        <p:spPr>
          <a:xfrm>
            <a:off x="129024" y="2830727"/>
            <a:ext cx="3906081" cy="2839222"/>
          </a:xfrm>
          <a:prstGeom prst="rect">
            <a:avLst/>
          </a:prstGeom>
        </p:spPr>
      </p:pic>
      <p:sp>
        <p:nvSpPr>
          <p:cNvPr id="8" name="TextBox 7">
            <a:extLst>
              <a:ext uri="{FF2B5EF4-FFF2-40B4-BE49-F238E27FC236}">
                <a16:creationId xmlns:a16="http://schemas.microsoft.com/office/drawing/2014/main" id="{F9BF5F1B-15C7-4D14-A0A7-7A4BB8DB7558}"/>
              </a:ext>
            </a:extLst>
          </p:cNvPr>
          <p:cNvSpPr txBox="1"/>
          <p:nvPr/>
        </p:nvSpPr>
        <p:spPr>
          <a:xfrm>
            <a:off x="4035106" y="77817"/>
            <a:ext cx="6300132" cy="5632311"/>
          </a:xfrm>
          <a:prstGeom prst="rect">
            <a:avLst/>
          </a:prstGeom>
          <a:noFill/>
        </p:spPr>
        <p:txBody>
          <a:bodyPr wrap="square" rtlCol="0">
            <a:spAutoFit/>
          </a:bodyPr>
          <a:lstStyle/>
          <a:p>
            <a:r>
              <a:rPr lang="en-US" dirty="0"/>
              <a:t>Location of peaks is consistent with the layout (0, 90, 180, 270)</a:t>
            </a:r>
          </a:p>
          <a:p>
            <a:endParaRPr lang="en-US" dirty="0"/>
          </a:p>
          <a:p>
            <a:r>
              <a:rPr lang="en-US" dirty="0"/>
              <a:t>The z/L method always seems to have the highest peaks, at least in the regions with large gain potential. </a:t>
            </a:r>
          </a:p>
          <a:p>
            <a:endParaRPr lang="en-US" dirty="0"/>
          </a:p>
          <a:p>
            <a:r>
              <a:rPr lang="en-US" dirty="0"/>
              <a:t>Looking at change to the baseline 8% case, the peaks are min points (large abs difference but not that great relative to original value). The regions with less abs gain seem to have the highest difference in AEP. </a:t>
            </a:r>
          </a:p>
          <a:p>
            <a:endParaRPr lang="en-US" dirty="0"/>
          </a:p>
          <a:p>
            <a:r>
              <a:rPr lang="en-US" dirty="0"/>
              <a:t>Some wd even have negative meaning the 8% TI case was outperforming. These are cases where no gain was expected anyway (gains close to 0). Would make sense since the higher TI from models would make those minimal gains even worse, and the lower TI values benefit where the gains were high?</a:t>
            </a:r>
          </a:p>
          <a:p>
            <a:br>
              <a:rPr lang="en-US" dirty="0"/>
            </a:br>
            <a:r>
              <a:rPr lang="en-US" dirty="0"/>
              <a:t>What is the reason for negative effects at certain wind directions? Places where gains are already close to 0 and this TI method seems to make it worse?  </a:t>
            </a:r>
          </a:p>
          <a:p>
            <a:endParaRPr lang="en-US" dirty="0"/>
          </a:p>
        </p:txBody>
      </p:sp>
    </p:spTree>
    <p:extLst>
      <p:ext uri="{BB962C8B-B14F-4D97-AF65-F5344CB8AC3E}">
        <p14:creationId xmlns:p14="http://schemas.microsoft.com/office/powerpoint/2010/main" val="191625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68ADB-F7C6-46B6-BF2E-0ABA21F9EDD5}"/>
              </a:ext>
            </a:extLst>
          </p:cNvPr>
          <p:cNvSpPr>
            <a:spLocks noGrp="1"/>
          </p:cNvSpPr>
          <p:nvPr>
            <p:ph idx="1"/>
          </p:nvPr>
        </p:nvSpPr>
        <p:spPr>
          <a:xfrm>
            <a:off x="5520949" y="541856"/>
            <a:ext cx="5504982" cy="4468369"/>
          </a:xfrm>
        </p:spPr>
        <p:txBody>
          <a:bodyPr>
            <a:normAutofit lnSpcReduction="10000"/>
          </a:bodyPr>
          <a:lstStyle/>
          <a:p>
            <a:r>
              <a:rPr lang="en-US" sz="2000" dirty="0"/>
              <a:t>We can see that with wd var. the efficiency is a bit higher at certain places and lower at others</a:t>
            </a:r>
          </a:p>
          <a:p>
            <a:r>
              <a:rPr lang="en-US" sz="2000" dirty="0"/>
              <a:t>Red peaks with z/L method is consistently highest peaks on efficiently with the blue (</a:t>
            </a:r>
            <a:r>
              <a:rPr lang="en-US" sz="2000" dirty="0" err="1"/>
              <a:t>ws</a:t>
            </a:r>
            <a:r>
              <a:rPr lang="en-US" sz="2000" dirty="0"/>
              <a:t> method) is close by. </a:t>
            </a:r>
          </a:p>
          <a:p>
            <a:r>
              <a:rPr lang="en-US" sz="2000" dirty="0"/>
              <a:t>All methods have some negative on the \% change (which is relative to the </a:t>
            </a:r>
            <a:r>
              <a:rPr lang="en-US" sz="2000" dirty="0" err="1"/>
              <a:t>og</a:t>
            </a:r>
            <a:r>
              <a:rPr lang="en-US" sz="2000" dirty="0"/>
              <a:t> 8%). Wind direction var. has most often which leads to a smaller net AEP. The others are usually higher, negative in areas where the gain is already low anyway. </a:t>
            </a:r>
          </a:p>
          <a:p>
            <a:r>
              <a:rPr lang="en-US" sz="2000" dirty="0"/>
              <a:t>The peaks for wd var are at places where the gain is already low. WHY? – </a:t>
            </a:r>
          </a:p>
          <a:p>
            <a:r>
              <a:rPr lang="en-US" sz="2000" dirty="0"/>
              <a:t>Same for the largest peaks for blue and red are also at low gains (but this is relative)</a:t>
            </a:r>
          </a:p>
        </p:txBody>
      </p:sp>
      <p:pic>
        <p:nvPicPr>
          <p:cNvPr id="5" name="Picture 4">
            <a:extLst>
              <a:ext uri="{FF2B5EF4-FFF2-40B4-BE49-F238E27FC236}">
                <a16:creationId xmlns:a16="http://schemas.microsoft.com/office/drawing/2014/main" id="{C1997375-E24A-4986-B5E6-DF9F42BAB7D6}"/>
              </a:ext>
            </a:extLst>
          </p:cNvPr>
          <p:cNvPicPr>
            <a:picLocks noChangeAspect="1"/>
          </p:cNvPicPr>
          <p:nvPr/>
        </p:nvPicPr>
        <p:blipFill>
          <a:blip r:embed="rId2"/>
          <a:stretch>
            <a:fillRect/>
          </a:stretch>
        </p:blipFill>
        <p:spPr>
          <a:xfrm>
            <a:off x="259702" y="457967"/>
            <a:ext cx="4991100" cy="4848225"/>
          </a:xfrm>
          <a:prstGeom prst="rect">
            <a:avLst/>
          </a:prstGeom>
        </p:spPr>
      </p:pic>
      <p:sp>
        <p:nvSpPr>
          <p:cNvPr id="6" name="TextBox 5">
            <a:extLst>
              <a:ext uri="{FF2B5EF4-FFF2-40B4-BE49-F238E27FC236}">
                <a16:creationId xmlns:a16="http://schemas.microsoft.com/office/drawing/2014/main" id="{01E9D88F-955D-435D-AA32-4FBAF1B7F375}"/>
              </a:ext>
            </a:extLst>
          </p:cNvPr>
          <p:cNvSpPr txBox="1"/>
          <p:nvPr/>
        </p:nvSpPr>
        <p:spPr>
          <a:xfrm>
            <a:off x="1266738" y="155746"/>
            <a:ext cx="3330430" cy="369332"/>
          </a:xfrm>
          <a:prstGeom prst="rect">
            <a:avLst/>
          </a:prstGeom>
          <a:noFill/>
        </p:spPr>
        <p:txBody>
          <a:bodyPr wrap="square" rtlCol="0">
            <a:spAutoFit/>
          </a:bodyPr>
          <a:lstStyle/>
          <a:p>
            <a:r>
              <a:rPr lang="en-US" dirty="0" err="1"/>
              <a:t>7D</a:t>
            </a:r>
            <a:r>
              <a:rPr lang="en-US" dirty="0"/>
              <a:t>, 200 W/</a:t>
            </a:r>
            <a:r>
              <a:rPr lang="en-US" dirty="0" err="1"/>
              <a:t>m^2</a:t>
            </a:r>
            <a:r>
              <a:rPr lang="en-US" dirty="0"/>
              <a:t>, </a:t>
            </a:r>
            <a:r>
              <a:rPr lang="en-US" dirty="0" err="1"/>
              <a:t>avg_ws</a:t>
            </a:r>
            <a:r>
              <a:rPr lang="en-US" dirty="0"/>
              <a:t>=</a:t>
            </a:r>
            <a:r>
              <a:rPr lang="en-US" dirty="0" err="1"/>
              <a:t>7.5m</a:t>
            </a:r>
            <a:r>
              <a:rPr lang="en-US" dirty="0"/>
              <a:t>/s</a:t>
            </a:r>
          </a:p>
        </p:txBody>
      </p:sp>
      <p:cxnSp>
        <p:nvCxnSpPr>
          <p:cNvPr id="8" name="Straight Connector 7">
            <a:extLst>
              <a:ext uri="{FF2B5EF4-FFF2-40B4-BE49-F238E27FC236}">
                <a16:creationId xmlns:a16="http://schemas.microsoft.com/office/drawing/2014/main" id="{49CF1D66-7D18-42A5-BEA7-5E1988412BD1}"/>
              </a:ext>
            </a:extLst>
          </p:cNvPr>
          <p:cNvCxnSpPr>
            <a:cxnSpLocks/>
          </p:cNvCxnSpPr>
          <p:nvPr/>
        </p:nvCxnSpPr>
        <p:spPr>
          <a:xfrm flipV="1">
            <a:off x="4094113" y="525078"/>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BAACB33-E751-4AF4-BC63-8453869FF00E}"/>
              </a:ext>
            </a:extLst>
          </p:cNvPr>
          <p:cNvCxnSpPr>
            <a:cxnSpLocks/>
          </p:cNvCxnSpPr>
          <p:nvPr/>
        </p:nvCxnSpPr>
        <p:spPr>
          <a:xfrm flipV="1">
            <a:off x="3869008" y="534865"/>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8E7EA4EC-F2A1-445B-B689-3A954E17299B}"/>
              </a:ext>
            </a:extLst>
          </p:cNvPr>
          <p:cNvCxnSpPr>
            <a:cxnSpLocks/>
          </p:cNvCxnSpPr>
          <p:nvPr/>
        </p:nvCxnSpPr>
        <p:spPr>
          <a:xfrm flipV="1">
            <a:off x="3038499" y="525078"/>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F8D5839C-3BE6-4E84-9A77-460216628109}"/>
              </a:ext>
            </a:extLst>
          </p:cNvPr>
          <p:cNvCxnSpPr>
            <a:cxnSpLocks/>
          </p:cNvCxnSpPr>
          <p:nvPr/>
        </p:nvCxnSpPr>
        <p:spPr>
          <a:xfrm flipV="1">
            <a:off x="2897284" y="526476"/>
            <a:ext cx="0" cy="4415332"/>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44662C43-4671-46DF-BEAB-B81E779839E3}"/>
              </a:ext>
            </a:extLst>
          </p:cNvPr>
          <p:cNvCxnSpPr>
            <a:cxnSpLocks/>
          </p:cNvCxnSpPr>
          <p:nvPr/>
        </p:nvCxnSpPr>
        <p:spPr>
          <a:xfrm>
            <a:off x="4026716" y="4950197"/>
            <a:ext cx="0" cy="601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EC72E2-49AF-44B0-AD6D-DE45B2D54CBB}"/>
              </a:ext>
            </a:extLst>
          </p:cNvPr>
          <p:cNvSpPr txBox="1"/>
          <p:nvPr/>
        </p:nvSpPr>
        <p:spPr>
          <a:xfrm>
            <a:off x="3870814" y="5541423"/>
            <a:ext cx="2759975" cy="646331"/>
          </a:xfrm>
          <a:prstGeom prst="rect">
            <a:avLst/>
          </a:prstGeom>
          <a:noFill/>
        </p:spPr>
        <p:txBody>
          <a:bodyPr wrap="square" rtlCol="0">
            <a:spAutoFit/>
          </a:bodyPr>
          <a:lstStyle/>
          <a:p>
            <a:r>
              <a:rPr lang="en-US" dirty="0"/>
              <a:t>Peaks of wd var are at efficient places</a:t>
            </a:r>
          </a:p>
        </p:txBody>
      </p:sp>
      <p:sp>
        <p:nvSpPr>
          <p:cNvPr id="20" name="TextBox 19">
            <a:extLst>
              <a:ext uri="{FF2B5EF4-FFF2-40B4-BE49-F238E27FC236}">
                <a16:creationId xmlns:a16="http://schemas.microsoft.com/office/drawing/2014/main" id="{7C6BA558-81A4-444D-BBA1-42BAFEC2FA98}"/>
              </a:ext>
            </a:extLst>
          </p:cNvPr>
          <p:cNvSpPr txBox="1"/>
          <p:nvPr/>
        </p:nvSpPr>
        <p:spPr>
          <a:xfrm>
            <a:off x="1109033" y="5551662"/>
            <a:ext cx="2759975" cy="646331"/>
          </a:xfrm>
          <a:prstGeom prst="rect">
            <a:avLst/>
          </a:prstGeom>
          <a:noFill/>
        </p:spPr>
        <p:txBody>
          <a:bodyPr wrap="square" rtlCol="0">
            <a:spAutoFit/>
          </a:bodyPr>
          <a:lstStyle/>
          <a:p>
            <a:r>
              <a:rPr lang="en-US" dirty="0"/>
              <a:t>Regions of less gain are at inefficient regions</a:t>
            </a:r>
          </a:p>
        </p:txBody>
      </p:sp>
      <p:cxnSp>
        <p:nvCxnSpPr>
          <p:cNvPr id="21" name="Straight Arrow Connector 20">
            <a:extLst>
              <a:ext uri="{FF2B5EF4-FFF2-40B4-BE49-F238E27FC236}">
                <a16:creationId xmlns:a16="http://schemas.microsoft.com/office/drawing/2014/main" id="{0F45DC06-C3AF-462C-8FA9-CCBB6FF61E3C}"/>
              </a:ext>
            </a:extLst>
          </p:cNvPr>
          <p:cNvCxnSpPr>
            <a:cxnSpLocks/>
          </p:cNvCxnSpPr>
          <p:nvPr/>
        </p:nvCxnSpPr>
        <p:spPr>
          <a:xfrm>
            <a:off x="2931953" y="4950197"/>
            <a:ext cx="0" cy="601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98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50615-3C88-4942-BF72-AC4798039D0C}"/>
              </a:ext>
            </a:extLst>
          </p:cNvPr>
          <p:cNvSpPr txBox="1"/>
          <p:nvPr/>
        </p:nvSpPr>
        <p:spPr>
          <a:xfrm>
            <a:off x="3189792" y="2786800"/>
            <a:ext cx="1350335" cy="400110"/>
          </a:xfrm>
          <a:prstGeom prst="rect">
            <a:avLst/>
          </a:prstGeom>
          <a:noFill/>
          <a:ln w="19050">
            <a:solidFill>
              <a:schemeClr val="tx1"/>
            </a:solidFill>
          </a:ln>
        </p:spPr>
        <p:txBody>
          <a:bodyPr wrap="square" rtlCol="0">
            <a:spAutoFit/>
          </a:bodyPr>
          <a:lstStyle/>
          <a:p>
            <a:pPr algn="ctr"/>
            <a:r>
              <a:rPr lang="en-US" sz="2000" b="1" dirty="0"/>
              <a:t>Input File</a:t>
            </a:r>
          </a:p>
        </p:txBody>
      </p:sp>
      <p:sp>
        <p:nvSpPr>
          <p:cNvPr id="5" name="TextBox 4">
            <a:extLst>
              <a:ext uri="{FF2B5EF4-FFF2-40B4-BE49-F238E27FC236}">
                <a16:creationId xmlns:a16="http://schemas.microsoft.com/office/drawing/2014/main" id="{76499419-4FB2-481A-806B-8F670D7C0C1C}"/>
              </a:ext>
            </a:extLst>
          </p:cNvPr>
          <p:cNvSpPr txBox="1"/>
          <p:nvPr/>
        </p:nvSpPr>
        <p:spPr>
          <a:xfrm>
            <a:off x="1559906" y="4040220"/>
            <a:ext cx="1350335" cy="400110"/>
          </a:xfrm>
          <a:prstGeom prst="rect">
            <a:avLst/>
          </a:prstGeom>
          <a:noFill/>
          <a:ln w="19050">
            <a:solidFill>
              <a:schemeClr val="tx1"/>
            </a:solidFill>
          </a:ln>
        </p:spPr>
        <p:txBody>
          <a:bodyPr wrap="square" rtlCol="0">
            <a:spAutoFit/>
          </a:bodyPr>
          <a:lstStyle/>
          <a:p>
            <a:pPr algn="ctr"/>
            <a:r>
              <a:rPr lang="en-US" sz="2000" b="1" dirty="0"/>
              <a:t>USWTDB</a:t>
            </a:r>
          </a:p>
        </p:txBody>
      </p:sp>
      <p:sp>
        <p:nvSpPr>
          <p:cNvPr id="6" name="TextBox 5">
            <a:extLst>
              <a:ext uri="{FF2B5EF4-FFF2-40B4-BE49-F238E27FC236}">
                <a16:creationId xmlns:a16="http://schemas.microsoft.com/office/drawing/2014/main" id="{236431FA-6679-4037-9300-1DD971D30075}"/>
              </a:ext>
            </a:extLst>
          </p:cNvPr>
          <p:cNvSpPr txBox="1"/>
          <p:nvPr/>
        </p:nvSpPr>
        <p:spPr>
          <a:xfrm>
            <a:off x="1387052" y="1926171"/>
            <a:ext cx="1696042" cy="646331"/>
          </a:xfrm>
          <a:prstGeom prst="rect">
            <a:avLst/>
          </a:prstGeom>
          <a:noFill/>
          <a:ln>
            <a:solidFill>
              <a:schemeClr val="tx1"/>
            </a:solidFill>
          </a:ln>
        </p:spPr>
        <p:txBody>
          <a:bodyPr wrap="square" rtlCol="0">
            <a:spAutoFit/>
          </a:bodyPr>
          <a:lstStyle/>
          <a:p>
            <a:r>
              <a:rPr lang="en-US" b="1" dirty="0"/>
              <a:t>Turbine Power/ Thrust curves</a:t>
            </a:r>
          </a:p>
        </p:txBody>
      </p:sp>
      <p:pic>
        <p:nvPicPr>
          <p:cNvPr id="7" name="Picture 6">
            <a:extLst>
              <a:ext uri="{FF2B5EF4-FFF2-40B4-BE49-F238E27FC236}">
                <a16:creationId xmlns:a16="http://schemas.microsoft.com/office/drawing/2014/main" id="{7F3E9C84-EE95-48AE-887F-55AD3FF7B1E7}"/>
              </a:ext>
            </a:extLst>
          </p:cNvPr>
          <p:cNvPicPr>
            <a:picLocks noChangeAspect="1"/>
          </p:cNvPicPr>
          <p:nvPr/>
        </p:nvPicPr>
        <p:blipFill>
          <a:blip r:embed="rId2"/>
          <a:stretch>
            <a:fillRect/>
          </a:stretch>
        </p:blipFill>
        <p:spPr>
          <a:xfrm>
            <a:off x="-462869" y="5221494"/>
            <a:ext cx="3949619" cy="1636506"/>
          </a:xfrm>
          <a:prstGeom prst="rect">
            <a:avLst/>
          </a:prstGeom>
        </p:spPr>
      </p:pic>
      <p:cxnSp>
        <p:nvCxnSpPr>
          <p:cNvPr id="9" name="Straight Arrow Connector 8">
            <a:extLst>
              <a:ext uri="{FF2B5EF4-FFF2-40B4-BE49-F238E27FC236}">
                <a16:creationId xmlns:a16="http://schemas.microsoft.com/office/drawing/2014/main" id="{AD44CEFC-77DE-4E73-9F4E-8CE769CADECC}"/>
              </a:ext>
            </a:extLst>
          </p:cNvPr>
          <p:cNvCxnSpPr>
            <a:cxnSpLocks/>
            <a:stCxn id="5" idx="0"/>
            <a:endCxn id="6" idx="2"/>
          </p:cNvCxnSpPr>
          <p:nvPr/>
        </p:nvCxnSpPr>
        <p:spPr>
          <a:xfrm flipH="1" flipV="1">
            <a:off x="2235073" y="2572502"/>
            <a:ext cx="1" cy="146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71C249-4284-4A75-8282-58212422C746}"/>
              </a:ext>
            </a:extLst>
          </p:cNvPr>
          <p:cNvCxnSpPr>
            <a:stCxn id="5" idx="0"/>
            <a:endCxn id="4" idx="2"/>
          </p:cNvCxnSpPr>
          <p:nvPr/>
        </p:nvCxnSpPr>
        <p:spPr>
          <a:xfrm flipV="1">
            <a:off x="2235074" y="3186910"/>
            <a:ext cx="1629886" cy="85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BBCA97-A099-4AAC-9089-CA1DDED02553}"/>
              </a:ext>
            </a:extLst>
          </p:cNvPr>
          <p:cNvCxnSpPr>
            <a:cxnSpLocks/>
            <a:stCxn id="6" idx="3"/>
            <a:endCxn id="4" idx="0"/>
          </p:cNvCxnSpPr>
          <p:nvPr/>
        </p:nvCxnSpPr>
        <p:spPr>
          <a:xfrm>
            <a:off x="3083094" y="2249337"/>
            <a:ext cx="781866" cy="537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AD68F7-6E83-4FBA-A3A6-EFD3A1A93DD9}"/>
              </a:ext>
            </a:extLst>
          </p:cNvPr>
          <p:cNvSpPr txBox="1"/>
          <p:nvPr/>
        </p:nvSpPr>
        <p:spPr>
          <a:xfrm>
            <a:off x="6732662" y="2802567"/>
            <a:ext cx="1179319" cy="369332"/>
          </a:xfrm>
          <a:prstGeom prst="rect">
            <a:avLst/>
          </a:prstGeom>
          <a:noFill/>
          <a:ln>
            <a:solidFill>
              <a:schemeClr val="tx1"/>
            </a:solidFill>
          </a:ln>
        </p:spPr>
        <p:txBody>
          <a:bodyPr wrap="square" rtlCol="0">
            <a:spAutoFit/>
          </a:bodyPr>
          <a:lstStyle/>
          <a:p>
            <a:r>
              <a:rPr lang="en-US" dirty="0"/>
              <a:t>Wind Rose</a:t>
            </a:r>
          </a:p>
        </p:txBody>
      </p:sp>
      <p:cxnSp>
        <p:nvCxnSpPr>
          <p:cNvPr id="24" name="Straight Arrow Connector 23">
            <a:extLst>
              <a:ext uri="{FF2B5EF4-FFF2-40B4-BE49-F238E27FC236}">
                <a16:creationId xmlns:a16="http://schemas.microsoft.com/office/drawing/2014/main" id="{6447F58E-8FF7-439A-A39F-36986F3E2F40}"/>
              </a:ext>
            </a:extLst>
          </p:cNvPr>
          <p:cNvCxnSpPr>
            <a:stCxn id="5" idx="3"/>
            <a:endCxn id="22" idx="2"/>
          </p:cNvCxnSpPr>
          <p:nvPr/>
        </p:nvCxnSpPr>
        <p:spPr>
          <a:xfrm flipV="1">
            <a:off x="2910241" y="3171899"/>
            <a:ext cx="4412081" cy="1068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010707D-D97F-4CF6-8259-1A49FA676D8B}"/>
              </a:ext>
            </a:extLst>
          </p:cNvPr>
          <p:cNvSpPr txBox="1"/>
          <p:nvPr/>
        </p:nvSpPr>
        <p:spPr>
          <a:xfrm>
            <a:off x="6591655" y="687943"/>
            <a:ext cx="1461331" cy="369332"/>
          </a:xfrm>
          <a:prstGeom prst="rect">
            <a:avLst/>
          </a:prstGeom>
          <a:noFill/>
          <a:ln>
            <a:solidFill>
              <a:schemeClr val="tx1"/>
            </a:solidFill>
          </a:ln>
        </p:spPr>
        <p:txBody>
          <a:bodyPr wrap="square" rtlCol="0">
            <a:spAutoFit/>
          </a:bodyPr>
          <a:lstStyle/>
          <a:p>
            <a:r>
              <a:rPr lang="en-US" dirty="0"/>
              <a:t>WIND Toolkit</a:t>
            </a:r>
          </a:p>
        </p:txBody>
      </p:sp>
      <p:cxnSp>
        <p:nvCxnSpPr>
          <p:cNvPr id="27" name="Straight Arrow Connector 26">
            <a:extLst>
              <a:ext uri="{FF2B5EF4-FFF2-40B4-BE49-F238E27FC236}">
                <a16:creationId xmlns:a16="http://schemas.microsoft.com/office/drawing/2014/main" id="{56FF9ABE-3119-44CF-B538-3B0EFD331458}"/>
              </a:ext>
            </a:extLst>
          </p:cNvPr>
          <p:cNvCxnSpPr>
            <a:stCxn id="25" idx="2"/>
            <a:endCxn id="22" idx="0"/>
          </p:cNvCxnSpPr>
          <p:nvPr/>
        </p:nvCxnSpPr>
        <p:spPr>
          <a:xfrm>
            <a:off x="7322321" y="1057275"/>
            <a:ext cx="1" cy="174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CFC969-3FDA-4FD0-AD01-3A8FD50A15CE}"/>
              </a:ext>
            </a:extLst>
          </p:cNvPr>
          <p:cNvSpPr txBox="1"/>
          <p:nvPr/>
        </p:nvSpPr>
        <p:spPr>
          <a:xfrm>
            <a:off x="1235029" y="687943"/>
            <a:ext cx="2000088" cy="646331"/>
          </a:xfrm>
          <a:prstGeom prst="rect">
            <a:avLst/>
          </a:prstGeom>
          <a:noFill/>
          <a:ln>
            <a:solidFill>
              <a:schemeClr val="tx1"/>
            </a:solidFill>
          </a:ln>
        </p:spPr>
        <p:txBody>
          <a:bodyPr wrap="square" rtlCol="0">
            <a:spAutoFit/>
          </a:bodyPr>
          <a:lstStyle/>
          <a:p>
            <a:r>
              <a:rPr lang="en-US" b="1" dirty="0"/>
              <a:t>NREL 5MW Reference Turbine </a:t>
            </a:r>
          </a:p>
        </p:txBody>
      </p:sp>
      <p:cxnSp>
        <p:nvCxnSpPr>
          <p:cNvPr id="32" name="Straight Arrow Connector 31">
            <a:extLst>
              <a:ext uri="{FF2B5EF4-FFF2-40B4-BE49-F238E27FC236}">
                <a16:creationId xmlns:a16="http://schemas.microsoft.com/office/drawing/2014/main" id="{3C9C49FE-DCE1-428F-A90D-9F62FFABDA8E}"/>
              </a:ext>
            </a:extLst>
          </p:cNvPr>
          <p:cNvCxnSpPr>
            <a:stCxn id="30" idx="2"/>
            <a:endCxn id="6" idx="0"/>
          </p:cNvCxnSpPr>
          <p:nvPr/>
        </p:nvCxnSpPr>
        <p:spPr>
          <a:xfrm>
            <a:off x="2235073" y="1334274"/>
            <a:ext cx="0" cy="591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FEB976C-85C5-422F-9D57-B390EB02AE15}"/>
              </a:ext>
            </a:extLst>
          </p:cNvPr>
          <p:cNvSpPr txBox="1"/>
          <p:nvPr/>
        </p:nvSpPr>
        <p:spPr>
          <a:xfrm>
            <a:off x="4644388" y="2572502"/>
            <a:ext cx="1696042" cy="369332"/>
          </a:xfrm>
          <a:prstGeom prst="rect">
            <a:avLst/>
          </a:prstGeom>
          <a:noFill/>
          <a:ln>
            <a:solidFill>
              <a:schemeClr val="tx1"/>
            </a:solidFill>
          </a:ln>
        </p:spPr>
        <p:txBody>
          <a:bodyPr wrap="square" rtlCol="0">
            <a:spAutoFit/>
          </a:bodyPr>
          <a:lstStyle/>
          <a:p>
            <a:r>
              <a:rPr lang="en-US" b="1" dirty="0"/>
              <a:t>Turbine Objects</a:t>
            </a:r>
          </a:p>
        </p:txBody>
      </p:sp>
      <p:sp>
        <p:nvSpPr>
          <p:cNvPr id="35" name="TextBox 34">
            <a:extLst>
              <a:ext uri="{FF2B5EF4-FFF2-40B4-BE49-F238E27FC236}">
                <a16:creationId xmlns:a16="http://schemas.microsoft.com/office/drawing/2014/main" id="{ECC684F2-CF30-4586-9072-FEBECC58D60F}"/>
              </a:ext>
            </a:extLst>
          </p:cNvPr>
          <p:cNvSpPr txBox="1"/>
          <p:nvPr/>
        </p:nvSpPr>
        <p:spPr>
          <a:xfrm>
            <a:off x="4644388" y="3052003"/>
            <a:ext cx="1696042" cy="369332"/>
          </a:xfrm>
          <a:prstGeom prst="rect">
            <a:avLst/>
          </a:prstGeom>
          <a:noFill/>
          <a:ln>
            <a:solidFill>
              <a:schemeClr val="tx1"/>
            </a:solidFill>
          </a:ln>
        </p:spPr>
        <p:txBody>
          <a:bodyPr wrap="square" rtlCol="0">
            <a:spAutoFit/>
          </a:bodyPr>
          <a:lstStyle/>
          <a:p>
            <a:r>
              <a:rPr lang="en-US" b="1" dirty="0"/>
              <a:t>Farm Objects</a:t>
            </a:r>
          </a:p>
        </p:txBody>
      </p:sp>
      <p:cxnSp>
        <p:nvCxnSpPr>
          <p:cNvPr id="45" name="Straight Arrow Connector 44">
            <a:extLst>
              <a:ext uri="{FF2B5EF4-FFF2-40B4-BE49-F238E27FC236}">
                <a16:creationId xmlns:a16="http://schemas.microsoft.com/office/drawing/2014/main" id="{3EF7C299-6C96-4133-9B28-810B5EA75D9B}"/>
              </a:ext>
            </a:extLst>
          </p:cNvPr>
          <p:cNvCxnSpPr>
            <a:stCxn id="4" idx="3"/>
            <a:endCxn id="34" idx="1"/>
          </p:cNvCxnSpPr>
          <p:nvPr/>
        </p:nvCxnSpPr>
        <p:spPr>
          <a:xfrm flipV="1">
            <a:off x="4540127" y="2757168"/>
            <a:ext cx="104261" cy="229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CF01FED-3835-40A1-A745-BEE322E3A574}"/>
              </a:ext>
            </a:extLst>
          </p:cNvPr>
          <p:cNvCxnSpPr>
            <a:cxnSpLocks/>
            <a:stCxn id="4" idx="3"/>
            <a:endCxn id="35" idx="1"/>
          </p:cNvCxnSpPr>
          <p:nvPr/>
        </p:nvCxnSpPr>
        <p:spPr>
          <a:xfrm>
            <a:off x="4540127" y="2986855"/>
            <a:ext cx="104261" cy="24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8AD82EF-1B90-45D6-BE0E-3C97BC88F907}"/>
              </a:ext>
            </a:extLst>
          </p:cNvPr>
          <p:cNvSpPr txBox="1"/>
          <p:nvPr/>
        </p:nvSpPr>
        <p:spPr>
          <a:xfrm>
            <a:off x="8577103" y="2064670"/>
            <a:ext cx="1583822" cy="369332"/>
          </a:xfrm>
          <a:prstGeom prst="rect">
            <a:avLst/>
          </a:prstGeom>
          <a:noFill/>
          <a:ln>
            <a:solidFill>
              <a:schemeClr val="tx1"/>
            </a:solidFill>
          </a:ln>
        </p:spPr>
        <p:txBody>
          <a:bodyPr wrap="square" rtlCol="0">
            <a:spAutoFit/>
          </a:bodyPr>
          <a:lstStyle/>
          <a:p>
            <a:r>
              <a:rPr lang="en-US" dirty="0"/>
              <a:t>AEP No -Wake</a:t>
            </a:r>
          </a:p>
        </p:txBody>
      </p:sp>
      <p:sp>
        <p:nvSpPr>
          <p:cNvPr id="55" name="TextBox 54">
            <a:extLst>
              <a:ext uri="{FF2B5EF4-FFF2-40B4-BE49-F238E27FC236}">
                <a16:creationId xmlns:a16="http://schemas.microsoft.com/office/drawing/2014/main" id="{45E5FB3A-33B8-4B84-94B8-2AB2FD0C651B}"/>
              </a:ext>
            </a:extLst>
          </p:cNvPr>
          <p:cNvSpPr txBox="1"/>
          <p:nvPr/>
        </p:nvSpPr>
        <p:spPr>
          <a:xfrm>
            <a:off x="8638349" y="2687345"/>
            <a:ext cx="1461331" cy="369332"/>
          </a:xfrm>
          <a:prstGeom prst="rect">
            <a:avLst/>
          </a:prstGeom>
          <a:noFill/>
          <a:ln>
            <a:solidFill>
              <a:schemeClr val="tx1"/>
            </a:solidFill>
          </a:ln>
        </p:spPr>
        <p:txBody>
          <a:bodyPr wrap="square" rtlCol="0">
            <a:spAutoFit/>
          </a:bodyPr>
          <a:lstStyle/>
          <a:p>
            <a:r>
              <a:rPr lang="en-US" dirty="0"/>
              <a:t>AEP Baseline</a:t>
            </a:r>
          </a:p>
        </p:txBody>
      </p:sp>
      <p:sp>
        <p:nvSpPr>
          <p:cNvPr id="56" name="TextBox 55">
            <a:extLst>
              <a:ext uri="{FF2B5EF4-FFF2-40B4-BE49-F238E27FC236}">
                <a16:creationId xmlns:a16="http://schemas.microsoft.com/office/drawing/2014/main" id="{FB8E1AEB-58A4-4B1C-B356-04DFFB5DDBE4}"/>
              </a:ext>
            </a:extLst>
          </p:cNvPr>
          <p:cNvSpPr txBox="1"/>
          <p:nvPr/>
        </p:nvSpPr>
        <p:spPr>
          <a:xfrm>
            <a:off x="8638349" y="3351660"/>
            <a:ext cx="1461331" cy="646331"/>
          </a:xfrm>
          <a:prstGeom prst="rect">
            <a:avLst/>
          </a:prstGeom>
          <a:noFill/>
          <a:ln>
            <a:solidFill>
              <a:schemeClr val="tx1"/>
            </a:solidFill>
          </a:ln>
        </p:spPr>
        <p:txBody>
          <a:bodyPr wrap="square" rtlCol="0">
            <a:spAutoFit/>
          </a:bodyPr>
          <a:lstStyle/>
          <a:p>
            <a:r>
              <a:rPr lang="en-US" dirty="0"/>
              <a:t>Yaw Angle Optimization</a:t>
            </a:r>
          </a:p>
        </p:txBody>
      </p:sp>
      <p:cxnSp>
        <p:nvCxnSpPr>
          <p:cNvPr id="58" name="Straight Arrow Connector 57">
            <a:extLst>
              <a:ext uri="{FF2B5EF4-FFF2-40B4-BE49-F238E27FC236}">
                <a16:creationId xmlns:a16="http://schemas.microsoft.com/office/drawing/2014/main" id="{330568AB-6EEE-4407-8E87-7891EB4A2E0E}"/>
              </a:ext>
            </a:extLst>
          </p:cNvPr>
          <p:cNvCxnSpPr>
            <a:stCxn id="55" idx="3"/>
          </p:cNvCxnSpPr>
          <p:nvPr/>
        </p:nvCxnSpPr>
        <p:spPr>
          <a:xfrm>
            <a:off x="10099680" y="2872011"/>
            <a:ext cx="539834" cy="36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D77A24-BD83-4BB8-9241-9416B282B8BC}"/>
              </a:ext>
            </a:extLst>
          </p:cNvPr>
          <p:cNvSpPr txBox="1"/>
          <p:nvPr/>
        </p:nvSpPr>
        <p:spPr>
          <a:xfrm>
            <a:off x="10639514" y="2907241"/>
            <a:ext cx="1350335" cy="646331"/>
          </a:xfrm>
          <a:prstGeom prst="rect">
            <a:avLst/>
          </a:prstGeom>
          <a:noFill/>
          <a:ln>
            <a:solidFill>
              <a:schemeClr val="tx1"/>
            </a:solidFill>
          </a:ln>
        </p:spPr>
        <p:txBody>
          <a:bodyPr wrap="square" rtlCol="0">
            <a:spAutoFit/>
          </a:bodyPr>
          <a:lstStyle/>
          <a:p>
            <a:r>
              <a:rPr lang="en-US" dirty="0"/>
              <a:t>AEP Optimized </a:t>
            </a:r>
          </a:p>
        </p:txBody>
      </p:sp>
      <p:cxnSp>
        <p:nvCxnSpPr>
          <p:cNvPr id="62" name="Straight Arrow Connector 61">
            <a:extLst>
              <a:ext uri="{FF2B5EF4-FFF2-40B4-BE49-F238E27FC236}">
                <a16:creationId xmlns:a16="http://schemas.microsoft.com/office/drawing/2014/main" id="{2A9C3853-AFD4-4561-8E1C-1C8B3989D9B7}"/>
              </a:ext>
            </a:extLst>
          </p:cNvPr>
          <p:cNvCxnSpPr>
            <a:stCxn id="56" idx="3"/>
            <a:endCxn id="59" idx="1"/>
          </p:cNvCxnSpPr>
          <p:nvPr/>
        </p:nvCxnSpPr>
        <p:spPr>
          <a:xfrm flipV="1">
            <a:off x="10099680" y="3230407"/>
            <a:ext cx="539834" cy="444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2393C61-75BA-4253-A77E-4A5032EF5322}"/>
              </a:ext>
            </a:extLst>
          </p:cNvPr>
          <p:cNvSpPr txBox="1"/>
          <p:nvPr/>
        </p:nvSpPr>
        <p:spPr>
          <a:xfrm>
            <a:off x="5090111" y="549443"/>
            <a:ext cx="1383262" cy="646331"/>
          </a:xfrm>
          <a:prstGeom prst="rect">
            <a:avLst/>
          </a:prstGeom>
          <a:noFill/>
          <a:ln w="19050">
            <a:solidFill>
              <a:schemeClr val="tx1"/>
            </a:solidFill>
          </a:ln>
        </p:spPr>
        <p:txBody>
          <a:bodyPr wrap="square" rtlCol="0">
            <a:spAutoFit/>
          </a:bodyPr>
          <a:lstStyle/>
          <a:p>
            <a:r>
              <a:rPr lang="en-US" dirty="0"/>
              <a:t>Turbulence Intensity</a:t>
            </a:r>
          </a:p>
        </p:txBody>
      </p:sp>
      <p:sp>
        <p:nvSpPr>
          <p:cNvPr id="66" name="TextBox 65">
            <a:extLst>
              <a:ext uri="{FF2B5EF4-FFF2-40B4-BE49-F238E27FC236}">
                <a16:creationId xmlns:a16="http://schemas.microsoft.com/office/drawing/2014/main" id="{9314A42D-EBED-4610-9BF1-C9791FE2FBFF}"/>
              </a:ext>
            </a:extLst>
          </p:cNvPr>
          <p:cNvSpPr txBox="1"/>
          <p:nvPr/>
        </p:nvSpPr>
        <p:spPr>
          <a:xfrm>
            <a:off x="8782203" y="4794470"/>
            <a:ext cx="1461331" cy="646331"/>
          </a:xfrm>
          <a:prstGeom prst="rect">
            <a:avLst/>
          </a:prstGeom>
          <a:noFill/>
          <a:ln>
            <a:solidFill>
              <a:schemeClr val="tx1"/>
            </a:solidFill>
          </a:ln>
        </p:spPr>
        <p:txBody>
          <a:bodyPr wrap="square" rtlCol="0">
            <a:spAutoFit/>
          </a:bodyPr>
          <a:lstStyle/>
          <a:p>
            <a:r>
              <a:rPr lang="en-US" dirty="0"/>
              <a:t>BOS and LCOE Analysis </a:t>
            </a:r>
          </a:p>
        </p:txBody>
      </p:sp>
      <p:sp>
        <p:nvSpPr>
          <p:cNvPr id="67" name="TextBox 66">
            <a:extLst>
              <a:ext uri="{FF2B5EF4-FFF2-40B4-BE49-F238E27FC236}">
                <a16:creationId xmlns:a16="http://schemas.microsoft.com/office/drawing/2014/main" id="{D0D14BE4-266A-430F-A0C0-6AD74C2C9C71}"/>
              </a:ext>
            </a:extLst>
          </p:cNvPr>
          <p:cNvSpPr txBox="1"/>
          <p:nvPr/>
        </p:nvSpPr>
        <p:spPr>
          <a:xfrm>
            <a:off x="8782203" y="5637115"/>
            <a:ext cx="1461331" cy="923330"/>
          </a:xfrm>
          <a:prstGeom prst="rect">
            <a:avLst/>
          </a:prstGeom>
          <a:noFill/>
          <a:ln>
            <a:solidFill>
              <a:schemeClr val="tx1"/>
            </a:solidFill>
          </a:ln>
        </p:spPr>
        <p:txBody>
          <a:bodyPr wrap="square" rtlCol="0">
            <a:spAutoFit/>
          </a:bodyPr>
          <a:lstStyle/>
          <a:p>
            <a:r>
              <a:rPr lang="en-US" dirty="0"/>
              <a:t>Onshore Farms Macro Trends</a:t>
            </a:r>
          </a:p>
        </p:txBody>
      </p:sp>
      <p:sp>
        <p:nvSpPr>
          <p:cNvPr id="68" name="TextBox 67">
            <a:extLst>
              <a:ext uri="{FF2B5EF4-FFF2-40B4-BE49-F238E27FC236}">
                <a16:creationId xmlns:a16="http://schemas.microsoft.com/office/drawing/2014/main" id="{F377D997-A76F-4F91-ACF6-620E102B54C0}"/>
              </a:ext>
            </a:extLst>
          </p:cNvPr>
          <p:cNvSpPr txBox="1"/>
          <p:nvPr/>
        </p:nvSpPr>
        <p:spPr>
          <a:xfrm>
            <a:off x="6578285" y="4117164"/>
            <a:ext cx="1712556" cy="646331"/>
          </a:xfrm>
          <a:prstGeom prst="rect">
            <a:avLst/>
          </a:prstGeom>
          <a:noFill/>
          <a:ln>
            <a:solidFill>
              <a:schemeClr val="tx1"/>
            </a:solidFill>
          </a:ln>
        </p:spPr>
        <p:txBody>
          <a:bodyPr wrap="square" rtlCol="0">
            <a:spAutoFit/>
          </a:bodyPr>
          <a:lstStyle/>
          <a:p>
            <a:r>
              <a:rPr lang="en-US" dirty="0"/>
              <a:t>Wake and Velocity Model </a:t>
            </a:r>
          </a:p>
        </p:txBody>
      </p:sp>
      <p:sp>
        <p:nvSpPr>
          <p:cNvPr id="69" name="TextBox 68">
            <a:extLst>
              <a:ext uri="{FF2B5EF4-FFF2-40B4-BE49-F238E27FC236}">
                <a16:creationId xmlns:a16="http://schemas.microsoft.com/office/drawing/2014/main" id="{3DC48436-AC60-4F92-8F27-9B155E05C25C}"/>
              </a:ext>
            </a:extLst>
          </p:cNvPr>
          <p:cNvSpPr txBox="1"/>
          <p:nvPr/>
        </p:nvSpPr>
        <p:spPr>
          <a:xfrm>
            <a:off x="6578285" y="4984016"/>
            <a:ext cx="1712556" cy="646331"/>
          </a:xfrm>
          <a:prstGeom prst="rect">
            <a:avLst/>
          </a:prstGeom>
          <a:noFill/>
          <a:ln>
            <a:solidFill>
              <a:schemeClr val="tx1"/>
            </a:solidFill>
          </a:ln>
        </p:spPr>
        <p:txBody>
          <a:bodyPr wrap="square" rtlCol="0">
            <a:spAutoFit/>
          </a:bodyPr>
          <a:lstStyle/>
          <a:p>
            <a:r>
              <a:rPr lang="en-US" dirty="0"/>
              <a:t>Wind direction Variability </a:t>
            </a:r>
          </a:p>
        </p:txBody>
      </p:sp>
      <p:sp>
        <p:nvSpPr>
          <p:cNvPr id="71" name="TextBox 70">
            <a:extLst>
              <a:ext uri="{FF2B5EF4-FFF2-40B4-BE49-F238E27FC236}">
                <a16:creationId xmlns:a16="http://schemas.microsoft.com/office/drawing/2014/main" id="{989FB648-0CB6-45DC-AA1C-B618BEA0B598}"/>
              </a:ext>
            </a:extLst>
          </p:cNvPr>
          <p:cNvSpPr txBox="1"/>
          <p:nvPr/>
        </p:nvSpPr>
        <p:spPr>
          <a:xfrm>
            <a:off x="3864959" y="5695857"/>
            <a:ext cx="1814387" cy="369332"/>
          </a:xfrm>
          <a:prstGeom prst="rect">
            <a:avLst/>
          </a:prstGeom>
          <a:noFill/>
          <a:ln>
            <a:solidFill>
              <a:schemeClr val="tx1"/>
            </a:solidFill>
          </a:ln>
        </p:spPr>
        <p:txBody>
          <a:bodyPr wrap="square" rtlCol="0">
            <a:spAutoFit/>
          </a:bodyPr>
          <a:lstStyle/>
          <a:p>
            <a:r>
              <a:rPr lang="en-US" dirty="0"/>
              <a:t>Turbine Model</a:t>
            </a:r>
          </a:p>
        </p:txBody>
      </p:sp>
    </p:spTree>
    <p:extLst>
      <p:ext uri="{BB962C8B-B14F-4D97-AF65-F5344CB8AC3E}">
        <p14:creationId xmlns:p14="http://schemas.microsoft.com/office/powerpoint/2010/main" val="358851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725D035-A88C-47F9-8081-4F0AA3495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46708"/>
            <a:ext cx="3667125" cy="267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C02A2E2-14E4-4D7C-BB0B-C11579C88FC1}"/>
              </a:ext>
            </a:extLst>
          </p:cNvPr>
          <p:cNvCxnSpPr>
            <a:cxnSpLocks/>
          </p:cNvCxnSpPr>
          <p:nvPr/>
        </p:nvCxnSpPr>
        <p:spPr>
          <a:xfrm>
            <a:off x="410229" y="5704514"/>
            <a:ext cx="688882"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A89D7F3B-B114-47FD-97F9-5FDA4B212EC3}"/>
              </a:ext>
            </a:extLst>
          </p:cNvPr>
          <p:cNvCxnSpPr>
            <a:cxnSpLocks/>
          </p:cNvCxnSpPr>
          <p:nvPr/>
        </p:nvCxnSpPr>
        <p:spPr>
          <a:xfrm>
            <a:off x="988656" y="5704514"/>
            <a:ext cx="0" cy="83051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E49A81BE-FE9D-4B90-9421-5F59A1B193CD}"/>
              </a:ext>
            </a:extLst>
          </p:cNvPr>
          <p:cNvCxnSpPr>
            <a:cxnSpLocks/>
          </p:cNvCxnSpPr>
          <p:nvPr/>
        </p:nvCxnSpPr>
        <p:spPr>
          <a:xfrm>
            <a:off x="1099111" y="5251508"/>
            <a:ext cx="0" cy="1283516"/>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F0DBFD0-57EF-48BF-A003-67D8126CDD2E}"/>
              </a:ext>
            </a:extLst>
          </p:cNvPr>
          <p:cNvCxnSpPr>
            <a:cxnSpLocks/>
          </p:cNvCxnSpPr>
          <p:nvPr/>
        </p:nvCxnSpPr>
        <p:spPr>
          <a:xfrm flipH="1">
            <a:off x="410229" y="5251508"/>
            <a:ext cx="688883" cy="0"/>
          </a:xfrm>
          <a:prstGeom prst="line">
            <a:avLst/>
          </a:prstGeom>
          <a:ln>
            <a:prstDash val="dash"/>
          </a:ln>
        </p:spPr>
        <p:style>
          <a:lnRef idx="3">
            <a:schemeClr val="dk1"/>
          </a:lnRef>
          <a:fillRef idx="0">
            <a:schemeClr val="dk1"/>
          </a:fillRef>
          <a:effectRef idx="2">
            <a:schemeClr val="dk1"/>
          </a:effectRef>
          <a:fontRef idx="minor">
            <a:schemeClr val="tx1"/>
          </a:fontRef>
        </p:style>
      </p:cxnSp>
      <p:pic>
        <p:nvPicPr>
          <p:cNvPr id="18" name="Picture 4">
            <a:extLst>
              <a:ext uri="{FF2B5EF4-FFF2-40B4-BE49-F238E27FC236}">
                <a16:creationId xmlns:a16="http://schemas.microsoft.com/office/drawing/2014/main" id="{0FABAF64-98C7-40BA-A5D3-E5DE256DE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0" y="4181475"/>
            <a:ext cx="3667125" cy="267652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5517E1B5-8ADF-4B76-BED9-9B6033683AB8}"/>
              </a:ext>
            </a:extLst>
          </p:cNvPr>
          <p:cNvCxnSpPr>
            <a:cxnSpLocks/>
          </p:cNvCxnSpPr>
          <p:nvPr/>
        </p:nvCxnSpPr>
        <p:spPr>
          <a:xfrm flipV="1">
            <a:off x="7001638" y="5674235"/>
            <a:ext cx="672104" cy="839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758B2818-73B9-403C-9F90-D032414F9199}"/>
              </a:ext>
            </a:extLst>
          </p:cNvPr>
          <p:cNvCxnSpPr>
            <a:cxnSpLocks/>
          </p:cNvCxnSpPr>
          <p:nvPr/>
        </p:nvCxnSpPr>
        <p:spPr>
          <a:xfrm>
            <a:off x="7571676" y="5454723"/>
            <a:ext cx="0" cy="1015068"/>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C0B592C2-E896-4613-9D53-F9F7C12AE941}"/>
              </a:ext>
            </a:extLst>
          </p:cNvPr>
          <p:cNvCxnSpPr>
            <a:cxnSpLocks/>
          </p:cNvCxnSpPr>
          <p:nvPr/>
        </p:nvCxnSpPr>
        <p:spPr>
          <a:xfrm>
            <a:off x="7673742" y="5674235"/>
            <a:ext cx="0" cy="795556"/>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CDA8760-6CAB-4501-AC02-8F9AA0B73DA9}"/>
              </a:ext>
            </a:extLst>
          </p:cNvPr>
          <p:cNvCxnSpPr>
            <a:cxnSpLocks/>
          </p:cNvCxnSpPr>
          <p:nvPr/>
        </p:nvCxnSpPr>
        <p:spPr>
          <a:xfrm>
            <a:off x="7001638" y="5467307"/>
            <a:ext cx="570038" cy="0"/>
          </a:xfrm>
          <a:prstGeom prst="line">
            <a:avLst/>
          </a:prstGeom>
          <a:ln>
            <a:prstDash val="dash"/>
          </a:ln>
        </p:spPr>
        <p:style>
          <a:lnRef idx="3">
            <a:schemeClr val="dk1"/>
          </a:lnRef>
          <a:fillRef idx="0">
            <a:schemeClr val="dk1"/>
          </a:fillRef>
          <a:effectRef idx="2">
            <a:schemeClr val="dk1"/>
          </a:effectRef>
          <a:fontRef idx="minor">
            <a:schemeClr val="tx1"/>
          </a:fontRef>
        </p:style>
      </p:cxnSp>
      <p:pic>
        <p:nvPicPr>
          <p:cNvPr id="36" name="Picture 10">
            <a:extLst>
              <a:ext uri="{FF2B5EF4-FFF2-40B4-BE49-F238E27FC236}">
                <a16:creationId xmlns:a16="http://schemas.microsoft.com/office/drawing/2014/main" id="{F403595A-44C6-461E-8450-55DDDBC39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0" y="-102609"/>
            <a:ext cx="2898503" cy="21155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a:extLst>
              <a:ext uri="{FF2B5EF4-FFF2-40B4-BE49-F238E27FC236}">
                <a16:creationId xmlns:a16="http://schemas.microsoft.com/office/drawing/2014/main" id="{57B7E201-F63D-4530-A7CB-44D181293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3559" y="-100473"/>
            <a:ext cx="2898503"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EC645F4C-ED77-4293-9A85-316613B578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062" y="-102609"/>
            <a:ext cx="2898503"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09A120C-B32C-4E37-9FE6-A6A2697445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21" y="2012922"/>
            <a:ext cx="2853332"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60FB2B04-8567-4E4A-9F0F-8563730686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7305" y="2011854"/>
            <a:ext cx="2853332" cy="211553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2EC36114-ED4B-46D4-8ECB-BE2A2B49B8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7233" y="2011854"/>
            <a:ext cx="2853332" cy="211553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66C9BEB-8F95-4B80-8BB6-D6BE82F412C7}"/>
              </a:ext>
            </a:extLst>
          </p:cNvPr>
          <p:cNvSpPr txBox="1"/>
          <p:nvPr/>
        </p:nvSpPr>
        <p:spPr>
          <a:xfrm>
            <a:off x="8820565" y="803949"/>
            <a:ext cx="1669409" cy="369332"/>
          </a:xfrm>
          <a:prstGeom prst="rect">
            <a:avLst/>
          </a:prstGeom>
          <a:noFill/>
        </p:spPr>
        <p:txBody>
          <a:bodyPr wrap="square" rtlCol="0">
            <a:spAutoFit/>
          </a:bodyPr>
          <a:lstStyle/>
          <a:p>
            <a:r>
              <a:rPr lang="en-US" dirty="0"/>
              <a:t>1</a:t>
            </a:r>
          </a:p>
        </p:txBody>
      </p:sp>
      <p:sp>
        <p:nvSpPr>
          <p:cNvPr id="49" name="TextBox 48">
            <a:extLst>
              <a:ext uri="{FF2B5EF4-FFF2-40B4-BE49-F238E27FC236}">
                <a16:creationId xmlns:a16="http://schemas.microsoft.com/office/drawing/2014/main" id="{DD931F60-B4D7-4509-8BA3-EA7C0FF9B1A7}"/>
              </a:ext>
            </a:extLst>
          </p:cNvPr>
          <p:cNvSpPr txBox="1"/>
          <p:nvPr/>
        </p:nvSpPr>
        <p:spPr>
          <a:xfrm>
            <a:off x="9017205" y="2079839"/>
            <a:ext cx="1669409"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084284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4D1BA0-6BA2-4506-A380-90EDFAABF4AD}"/>
              </a:ext>
            </a:extLst>
          </p:cNvPr>
          <p:cNvSpPr>
            <a:spLocks noGrp="1"/>
          </p:cNvSpPr>
          <p:nvPr>
            <p:ph type="title"/>
          </p:nvPr>
        </p:nvSpPr>
        <p:spPr>
          <a:xfrm>
            <a:off x="0" y="159861"/>
            <a:ext cx="10515600" cy="472122"/>
          </a:xfrm>
        </p:spPr>
        <p:txBody>
          <a:bodyPr>
            <a:normAutofit fontScale="90000"/>
          </a:bodyPr>
          <a:lstStyle/>
          <a:p>
            <a:r>
              <a:rPr lang="en-US" sz="2800" dirty="0"/>
              <a:t>Second order model showing the importance of each parameter on the baseline wake losses</a:t>
            </a:r>
          </a:p>
        </p:txBody>
      </p:sp>
      <p:pic>
        <p:nvPicPr>
          <p:cNvPr id="5" name="Picture 4">
            <a:extLst>
              <a:ext uri="{FF2B5EF4-FFF2-40B4-BE49-F238E27FC236}">
                <a16:creationId xmlns:a16="http://schemas.microsoft.com/office/drawing/2014/main" id="{C98E6390-1F3E-4AAD-B331-BF987763F1CD}"/>
              </a:ext>
            </a:extLst>
          </p:cNvPr>
          <p:cNvPicPr>
            <a:picLocks noChangeAspect="1"/>
          </p:cNvPicPr>
          <p:nvPr/>
        </p:nvPicPr>
        <p:blipFill>
          <a:blip r:embed="rId2"/>
          <a:stretch>
            <a:fillRect/>
          </a:stretch>
        </p:blipFill>
        <p:spPr>
          <a:xfrm>
            <a:off x="80962" y="795337"/>
            <a:ext cx="2200275" cy="1114425"/>
          </a:xfrm>
          <a:prstGeom prst="rect">
            <a:avLst/>
          </a:prstGeom>
        </p:spPr>
      </p:pic>
      <p:pic>
        <p:nvPicPr>
          <p:cNvPr id="6" name="Picture 5">
            <a:extLst>
              <a:ext uri="{FF2B5EF4-FFF2-40B4-BE49-F238E27FC236}">
                <a16:creationId xmlns:a16="http://schemas.microsoft.com/office/drawing/2014/main" id="{9B5402C1-D388-4D71-8A66-61BB321576C9}"/>
              </a:ext>
            </a:extLst>
          </p:cNvPr>
          <p:cNvPicPr>
            <a:picLocks noChangeAspect="1"/>
          </p:cNvPicPr>
          <p:nvPr/>
        </p:nvPicPr>
        <p:blipFill>
          <a:blip r:embed="rId3"/>
          <a:stretch>
            <a:fillRect/>
          </a:stretch>
        </p:blipFill>
        <p:spPr>
          <a:xfrm>
            <a:off x="80962" y="1909762"/>
            <a:ext cx="4181475" cy="3648075"/>
          </a:xfrm>
          <a:prstGeom prst="rect">
            <a:avLst/>
          </a:prstGeom>
        </p:spPr>
      </p:pic>
      <p:pic>
        <p:nvPicPr>
          <p:cNvPr id="8" name="Picture 7">
            <a:extLst>
              <a:ext uri="{FF2B5EF4-FFF2-40B4-BE49-F238E27FC236}">
                <a16:creationId xmlns:a16="http://schemas.microsoft.com/office/drawing/2014/main" id="{7E700561-3D2C-429B-823F-EA9A9ABB1559}"/>
              </a:ext>
            </a:extLst>
          </p:cNvPr>
          <p:cNvPicPr>
            <a:picLocks noChangeAspect="1"/>
          </p:cNvPicPr>
          <p:nvPr/>
        </p:nvPicPr>
        <p:blipFill>
          <a:blip r:embed="rId4"/>
          <a:stretch>
            <a:fillRect/>
          </a:stretch>
        </p:blipFill>
        <p:spPr>
          <a:xfrm>
            <a:off x="4410074" y="552450"/>
            <a:ext cx="5038725" cy="2228850"/>
          </a:xfrm>
          <a:prstGeom prst="rect">
            <a:avLst/>
          </a:prstGeom>
        </p:spPr>
      </p:pic>
      <p:sp>
        <p:nvSpPr>
          <p:cNvPr id="9" name="TextBox 8">
            <a:extLst>
              <a:ext uri="{FF2B5EF4-FFF2-40B4-BE49-F238E27FC236}">
                <a16:creationId xmlns:a16="http://schemas.microsoft.com/office/drawing/2014/main" id="{E204D093-F39C-4A6D-B05C-73F8CC1EDDAA}"/>
              </a:ext>
            </a:extLst>
          </p:cNvPr>
          <p:cNvSpPr txBox="1"/>
          <p:nvPr/>
        </p:nvSpPr>
        <p:spPr>
          <a:xfrm>
            <a:off x="4419600" y="2905125"/>
            <a:ext cx="38576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Similar to before there is a good fit and once again the behavior of each value is similar to the AEP gain, although this time the </a:t>
            </a:r>
            <a:r>
              <a:rPr lang="en-US" dirty="0" err="1"/>
              <a:t>avg_ws^2</a:t>
            </a:r>
            <a:r>
              <a:rPr lang="en-US" dirty="0"/>
              <a:t> is in the equation since it has more weight, but still not much shown </a:t>
            </a:r>
            <a:r>
              <a:rPr lang="en-US" dirty="0" err="1"/>
              <a:t>bty</a:t>
            </a:r>
            <a:r>
              <a:rPr lang="en-US" dirty="0"/>
              <a:t> the prob &gt;F.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kind of just goes with the AEP prediction plot since we already showed that they are related, although not directly. </a:t>
            </a:r>
          </a:p>
        </p:txBody>
      </p:sp>
      <p:pic>
        <p:nvPicPr>
          <p:cNvPr id="10" name="Picture 9">
            <a:extLst>
              <a:ext uri="{FF2B5EF4-FFF2-40B4-BE49-F238E27FC236}">
                <a16:creationId xmlns:a16="http://schemas.microsoft.com/office/drawing/2014/main" id="{82575677-265F-4B74-A3DF-79C71020C2F4}"/>
              </a:ext>
            </a:extLst>
          </p:cNvPr>
          <p:cNvPicPr>
            <a:picLocks noChangeAspect="1"/>
          </p:cNvPicPr>
          <p:nvPr/>
        </p:nvPicPr>
        <p:blipFill>
          <a:blip r:embed="rId5"/>
          <a:stretch>
            <a:fillRect/>
          </a:stretch>
        </p:blipFill>
        <p:spPr>
          <a:xfrm>
            <a:off x="-914400" y="5429250"/>
            <a:ext cx="5657850" cy="2171700"/>
          </a:xfrm>
          <a:prstGeom prst="rect">
            <a:avLst/>
          </a:prstGeom>
        </p:spPr>
      </p:pic>
    </p:spTree>
    <p:extLst>
      <p:ext uri="{BB962C8B-B14F-4D97-AF65-F5344CB8AC3E}">
        <p14:creationId xmlns:p14="http://schemas.microsoft.com/office/powerpoint/2010/main" val="2149509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17AE71-6BAA-4A3B-BA1B-C53DF97C51EA}"/>
              </a:ext>
            </a:extLst>
          </p:cNvPr>
          <p:cNvSpPr>
            <a:spLocks noGrp="1"/>
          </p:cNvSpPr>
          <p:nvPr>
            <p:ph type="title"/>
          </p:nvPr>
        </p:nvSpPr>
        <p:spPr>
          <a:xfrm>
            <a:off x="0" y="0"/>
            <a:ext cx="10515600" cy="472122"/>
          </a:xfrm>
        </p:spPr>
        <p:txBody>
          <a:bodyPr>
            <a:normAutofit fontScale="90000"/>
          </a:bodyPr>
          <a:lstStyle/>
          <a:p>
            <a:r>
              <a:rPr lang="en-US" sz="2800" dirty="0"/>
              <a:t>Question 2: Effect of parameters on the BOS</a:t>
            </a:r>
          </a:p>
        </p:txBody>
      </p:sp>
      <p:pic>
        <p:nvPicPr>
          <p:cNvPr id="7170" name="Picture 2">
            <a:extLst>
              <a:ext uri="{FF2B5EF4-FFF2-40B4-BE49-F238E27FC236}">
                <a16:creationId xmlns:a16="http://schemas.microsoft.com/office/drawing/2014/main" id="{4139C83F-6CE6-4EF4-8400-24BD6E16B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472122"/>
            <a:ext cx="3705225" cy="2647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0D4C59-114F-4BD3-8CE0-A820A59FDEEC}"/>
              </a:ext>
            </a:extLst>
          </p:cNvPr>
          <p:cNvSpPr txBox="1"/>
          <p:nvPr/>
        </p:nvSpPr>
        <p:spPr>
          <a:xfrm>
            <a:off x="247650" y="3429000"/>
            <a:ext cx="340042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General trend makes sense. Higher spacings lead to higher BOS due to site prep, management, roads etc. </a:t>
            </a:r>
          </a:p>
          <a:p>
            <a:pPr marL="285750" indent="-285750">
              <a:buFont typeface="Arial" panose="020B0604020202020204" pitchFamily="34" charset="0"/>
              <a:buChar char="•"/>
            </a:pPr>
            <a:r>
              <a:rPr lang="en-US" dirty="0"/>
              <a:t>With increasing SP, the foundation cost goes up? Ask Owen about this trend</a:t>
            </a:r>
          </a:p>
          <a:p>
            <a:pPr marL="285750" indent="-285750">
              <a:buFont typeface="Arial" panose="020B0604020202020204" pitchFamily="34" charset="0"/>
              <a:buChar char="•"/>
            </a:pPr>
            <a:r>
              <a:rPr lang="en-US" dirty="0"/>
              <a:t>As shown, the SP has a larger effect on the BOS than the </a:t>
            </a:r>
            <a:r>
              <a:rPr lang="en-US" dirty="0" err="1"/>
              <a:t>rel_Spc</a:t>
            </a:r>
            <a:r>
              <a:rPr lang="en-US" dirty="0"/>
              <a:t>. This agrees with what Owen showed us</a:t>
            </a:r>
          </a:p>
        </p:txBody>
      </p:sp>
      <p:pic>
        <p:nvPicPr>
          <p:cNvPr id="7" name="Picture 6">
            <a:extLst>
              <a:ext uri="{FF2B5EF4-FFF2-40B4-BE49-F238E27FC236}">
                <a16:creationId xmlns:a16="http://schemas.microsoft.com/office/drawing/2014/main" id="{AD00C282-4C99-4BE1-AEC0-BE5570C1A7F1}"/>
              </a:ext>
            </a:extLst>
          </p:cNvPr>
          <p:cNvPicPr>
            <a:picLocks noChangeAspect="1"/>
          </p:cNvPicPr>
          <p:nvPr/>
        </p:nvPicPr>
        <p:blipFill>
          <a:blip r:embed="rId3"/>
          <a:stretch>
            <a:fillRect/>
          </a:stretch>
        </p:blipFill>
        <p:spPr>
          <a:xfrm>
            <a:off x="8277225" y="109537"/>
            <a:ext cx="3600450" cy="1876425"/>
          </a:xfrm>
          <a:prstGeom prst="rect">
            <a:avLst/>
          </a:prstGeom>
        </p:spPr>
      </p:pic>
      <p:pic>
        <p:nvPicPr>
          <p:cNvPr id="8" name="Picture 7">
            <a:extLst>
              <a:ext uri="{FF2B5EF4-FFF2-40B4-BE49-F238E27FC236}">
                <a16:creationId xmlns:a16="http://schemas.microsoft.com/office/drawing/2014/main" id="{B61D4EBD-D21D-4E34-BBCA-0DE8973C880E}"/>
              </a:ext>
            </a:extLst>
          </p:cNvPr>
          <p:cNvPicPr>
            <a:picLocks noChangeAspect="1"/>
          </p:cNvPicPr>
          <p:nvPr/>
        </p:nvPicPr>
        <p:blipFill>
          <a:blip r:embed="rId4"/>
          <a:stretch>
            <a:fillRect/>
          </a:stretch>
        </p:blipFill>
        <p:spPr>
          <a:xfrm>
            <a:off x="9720262" y="1985962"/>
            <a:ext cx="2257425" cy="1104900"/>
          </a:xfrm>
          <a:prstGeom prst="rect">
            <a:avLst/>
          </a:prstGeom>
        </p:spPr>
      </p:pic>
      <p:pic>
        <p:nvPicPr>
          <p:cNvPr id="9" name="Picture 8">
            <a:extLst>
              <a:ext uri="{FF2B5EF4-FFF2-40B4-BE49-F238E27FC236}">
                <a16:creationId xmlns:a16="http://schemas.microsoft.com/office/drawing/2014/main" id="{93DC84FF-A281-400F-89A5-835E724D31E0}"/>
              </a:ext>
            </a:extLst>
          </p:cNvPr>
          <p:cNvPicPr>
            <a:picLocks noChangeAspect="1"/>
          </p:cNvPicPr>
          <p:nvPr/>
        </p:nvPicPr>
        <p:blipFill>
          <a:blip r:embed="rId5"/>
          <a:stretch>
            <a:fillRect/>
          </a:stretch>
        </p:blipFill>
        <p:spPr>
          <a:xfrm>
            <a:off x="5138737" y="2053886"/>
            <a:ext cx="4581525" cy="2247900"/>
          </a:xfrm>
          <a:prstGeom prst="rect">
            <a:avLst/>
          </a:prstGeom>
        </p:spPr>
      </p:pic>
      <p:pic>
        <p:nvPicPr>
          <p:cNvPr id="11" name="Picture 10">
            <a:extLst>
              <a:ext uri="{FF2B5EF4-FFF2-40B4-BE49-F238E27FC236}">
                <a16:creationId xmlns:a16="http://schemas.microsoft.com/office/drawing/2014/main" id="{45462EDA-788B-41B1-9B4A-D9C9BF4E6B36}"/>
              </a:ext>
            </a:extLst>
          </p:cNvPr>
          <p:cNvPicPr>
            <a:picLocks noChangeAspect="1"/>
          </p:cNvPicPr>
          <p:nvPr/>
        </p:nvPicPr>
        <p:blipFill>
          <a:blip r:embed="rId6"/>
          <a:stretch>
            <a:fillRect/>
          </a:stretch>
        </p:blipFill>
        <p:spPr>
          <a:xfrm>
            <a:off x="5338762" y="4604702"/>
            <a:ext cx="5876925" cy="1609725"/>
          </a:xfrm>
          <a:prstGeom prst="rect">
            <a:avLst/>
          </a:prstGeom>
        </p:spPr>
      </p:pic>
    </p:spTree>
    <p:extLst>
      <p:ext uri="{BB962C8B-B14F-4D97-AF65-F5344CB8AC3E}">
        <p14:creationId xmlns:p14="http://schemas.microsoft.com/office/powerpoint/2010/main" val="214943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B09E7D-A0B7-4B62-9B3B-7A6B894D8D37}"/>
              </a:ext>
            </a:extLst>
          </p:cNvPr>
          <p:cNvSpPr txBox="1">
            <a:spLocks/>
          </p:cNvSpPr>
          <p:nvPr/>
        </p:nvSpPr>
        <p:spPr>
          <a:xfrm>
            <a:off x="0" y="61596"/>
            <a:ext cx="10515600" cy="4721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Question 3: Look at relationship for LCOE. (show %change in LCOE)</a:t>
            </a:r>
          </a:p>
        </p:txBody>
      </p:sp>
      <p:pic>
        <p:nvPicPr>
          <p:cNvPr id="8196" name="Picture 4">
            <a:extLst>
              <a:ext uri="{FF2B5EF4-FFF2-40B4-BE49-F238E27FC236}">
                <a16:creationId xmlns:a16="http://schemas.microsoft.com/office/drawing/2014/main" id="{7B68443A-F17A-4D3F-9C80-026117C69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9" y="781050"/>
            <a:ext cx="2962822" cy="202374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9DF847D-9C15-4032-AE7E-7E8963C62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33" y="2967354"/>
            <a:ext cx="2940984" cy="202374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16C1AE80-64D2-406A-BA19-C76D6B2AB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1" y="781050"/>
            <a:ext cx="2940984" cy="20237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E9329D-9080-446D-8C8A-389D8A2B18EE}"/>
              </a:ext>
            </a:extLst>
          </p:cNvPr>
          <p:cNvSpPr txBox="1"/>
          <p:nvPr/>
        </p:nvSpPr>
        <p:spPr>
          <a:xfrm>
            <a:off x="3224761" y="2804796"/>
            <a:ext cx="46714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Higher SP tends to lead in an decrease in LCOE (this is consistent with larger effect on BOS that goes down with higher SP). </a:t>
            </a:r>
          </a:p>
          <a:p>
            <a:pPr marL="285750" indent="-285750">
              <a:buFont typeface="Arial" panose="020B0604020202020204" pitchFamily="34" charset="0"/>
              <a:buChar char="•"/>
            </a:pPr>
            <a:r>
              <a:rPr lang="en-US" dirty="0"/>
              <a:t>Decrease in </a:t>
            </a:r>
            <a:r>
              <a:rPr lang="en-US" dirty="0" err="1"/>
              <a:t>rel_spc</a:t>
            </a:r>
            <a:r>
              <a:rPr lang="en-US" dirty="0"/>
              <a:t> causes LCOE to go down. The increase of BOS is minor compared to the increase in AEP gain with smaller spacing (pays off). </a:t>
            </a:r>
          </a:p>
          <a:p>
            <a:pPr marL="285750" indent="-285750">
              <a:buFont typeface="Arial" panose="020B0604020202020204" pitchFamily="34" charset="0"/>
              <a:buChar char="•"/>
            </a:pPr>
            <a:r>
              <a:rPr lang="en-US" dirty="0"/>
              <a:t>The lower average wind speed leads to lower LCOE. Since this only effects the AEP, where we see higher gains for lower average wind speeds, this is consistent.  </a:t>
            </a:r>
          </a:p>
        </p:txBody>
      </p:sp>
      <p:sp>
        <p:nvSpPr>
          <p:cNvPr id="14" name="TextBox 13">
            <a:extLst>
              <a:ext uri="{FF2B5EF4-FFF2-40B4-BE49-F238E27FC236}">
                <a16:creationId xmlns:a16="http://schemas.microsoft.com/office/drawing/2014/main" id="{D5F39F2B-2FF4-447C-BDD0-C2886EDBE54E}"/>
              </a:ext>
            </a:extLst>
          </p:cNvPr>
          <p:cNvSpPr txBox="1"/>
          <p:nvPr/>
        </p:nvSpPr>
        <p:spPr>
          <a:xfrm>
            <a:off x="6926650" y="781050"/>
            <a:ext cx="4671464"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These plots don’t really an inflexion point or the relative effects. </a:t>
            </a:r>
          </a:p>
        </p:txBody>
      </p:sp>
      <p:pic>
        <p:nvPicPr>
          <p:cNvPr id="12290" name="Picture 2">
            <a:extLst>
              <a:ext uri="{FF2B5EF4-FFF2-40B4-BE49-F238E27FC236}">
                <a16:creationId xmlns:a16="http://schemas.microsoft.com/office/drawing/2014/main" id="{36A60CC2-3AF3-4FAC-91C1-F0ADD6B65B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25" y="1674713"/>
            <a:ext cx="37338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815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0BF2523-392F-41BB-9F37-0434FBF28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325" y="5595937"/>
            <a:ext cx="37338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3352" name="Picture 40">
            <a:extLst>
              <a:ext uri="{FF2B5EF4-FFF2-40B4-BE49-F238E27FC236}">
                <a16:creationId xmlns:a16="http://schemas.microsoft.com/office/drawing/2014/main" id="{04A52CEB-D036-4F82-BCFC-FAFE5FE01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 y="7144"/>
            <a:ext cx="3762375"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2E7F43-58A6-4846-B9C8-027F339159BD}"/>
              </a:ext>
            </a:extLst>
          </p:cNvPr>
          <p:cNvSpPr txBox="1"/>
          <p:nvPr/>
        </p:nvSpPr>
        <p:spPr>
          <a:xfrm>
            <a:off x="390542" y="19030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3354" name="Picture 42">
            <a:extLst>
              <a:ext uri="{FF2B5EF4-FFF2-40B4-BE49-F238E27FC236}">
                <a16:creationId xmlns:a16="http://schemas.microsoft.com/office/drawing/2014/main" id="{887A2C07-DAE6-4BA5-8E13-8AA3CB53F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2" y="2686051"/>
            <a:ext cx="3876675"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BED529-5BC8-4458-9706-D3AB666E1D48}"/>
              </a:ext>
            </a:extLst>
          </p:cNvPr>
          <p:cNvSpPr txBox="1"/>
          <p:nvPr/>
        </p:nvSpPr>
        <p:spPr>
          <a:xfrm>
            <a:off x="476267" y="46462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3356" name="Picture 44">
            <a:extLst>
              <a:ext uri="{FF2B5EF4-FFF2-40B4-BE49-F238E27FC236}">
                <a16:creationId xmlns:a16="http://schemas.microsoft.com/office/drawing/2014/main" id="{01740559-7CD0-45E2-AE4F-4DF271B50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2" y="5457825"/>
            <a:ext cx="3876675" cy="2714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7BC74C-AA7B-4127-A740-23F8C7A16870}"/>
              </a:ext>
            </a:extLst>
          </p:cNvPr>
          <p:cNvSpPr txBox="1"/>
          <p:nvPr/>
        </p:nvSpPr>
        <p:spPr>
          <a:xfrm>
            <a:off x="476267" y="73894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13358" name="Picture 46">
            <a:extLst>
              <a:ext uri="{FF2B5EF4-FFF2-40B4-BE49-F238E27FC236}">
                <a16:creationId xmlns:a16="http://schemas.microsoft.com/office/drawing/2014/main" id="{D7337E73-D1D6-41D9-A9C7-F21755A78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446" y="7143"/>
            <a:ext cx="3781425" cy="2714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AA33C2-41ED-4CE7-A86D-20964A405AC5}"/>
              </a:ext>
            </a:extLst>
          </p:cNvPr>
          <p:cNvSpPr txBox="1"/>
          <p:nvPr/>
        </p:nvSpPr>
        <p:spPr>
          <a:xfrm>
            <a:off x="4267217" y="1952386"/>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pic>
        <p:nvPicPr>
          <p:cNvPr id="13360" name="Picture 48">
            <a:extLst>
              <a:ext uri="{FF2B5EF4-FFF2-40B4-BE49-F238E27FC236}">
                <a16:creationId xmlns:a16="http://schemas.microsoft.com/office/drawing/2014/main" id="{3EFF1B28-B895-4F49-B291-9426E343F6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4287" y="2714625"/>
            <a:ext cx="3781425"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630999-CD62-479F-9D06-5960DBFF5435}"/>
              </a:ext>
            </a:extLst>
          </p:cNvPr>
          <p:cNvSpPr txBox="1"/>
          <p:nvPr/>
        </p:nvSpPr>
        <p:spPr>
          <a:xfrm>
            <a:off x="4130801" y="4661593"/>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pic>
        <p:nvPicPr>
          <p:cNvPr id="13362" name="Picture 50">
            <a:extLst>
              <a:ext uri="{FF2B5EF4-FFF2-40B4-BE49-F238E27FC236}">
                <a16:creationId xmlns:a16="http://schemas.microsoft.com/office/drawing/2014/main" id="{4061B3D9-AA2E-403A-90B0-0C49823DDE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9037" y="5500686"/>
            <a:ext cx="3876675" cy="27146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079D6A3-1D7B-41E6-A1FB-E12209B87765}"/>
              </a:ext>
            </a:extLst>
          </p:cNvPr>
          <p:cNvSpPr txBox="1"/>
          <p:nvPr/>
        </p:nvSpPr>
        <p:spPr>
          <a:xfrm>
            <a:off x="4130801" y="738943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pic>
        <p:nvPicPr>
          <p:cNvPr id="13364" name="Picture 52">
            <a:extLst>
              <a:ext uri="{FF2B5EF4-FFF2-40B4-BE49-F238E27FC236}">
                <a16:creationId xmlns:a16="http://schemas.microsoft.com/office/drawing/2014/main" id="{3DF40515-A6D9-43CD-AAE4-CB39B67C43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1933" y="61911"/>
            <a:ext cx="3733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3366" name="Picture 54">
            <a:extLst>
              <a:ext uri="{FF2B5EF4-FFF2-40B4-BE49-F238E27FC236}">
                <a16:creationId xmlns:a16="http://schemas.microsoft.com/office/drawing/2014/main" id="{67C54C94-D1CA-4FF5-8549-C1E4D524E2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9092" y="2695574"/>
            <a:ext cx="3724275"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638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8">
            <a:extLst>
              <a:ext uri="{FF2B5EF4-FFF2-40B4-BE49-F238E27FC236}">
                <a16:creationId xmlns:a16="http://schemas.microsoft.com/office/drawing/2014/main" id="{196E7241-1A28-46F3-A501-69A64ADAB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85912"/>
            <a:ext cx="37338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841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992EDE-351A-4C8D-9520-5FFF396A7D00}"/>
              </a:ext>
            </a:extLst>
          </p:cNvPr>
          <p:cNvPicPr>
            <a:picLocks noChangeAspect="1"/>
          </p:cNvPicPr>
          <p:nvPr/>
        </p:nvPicPr>
        <p:blipFill>
          <a:blip r:embed="rId2"/>
          <a:stretch>
            <a:fillRect/>
          </a:stretch>
        </p:blipFill>
        <p:spPr>
          <a:xfrm>
            <a:off x="6572250" y="533718"/>
            <a:ext cx="5395912" cy="1974748"/>
          </a:xfrm>
          <a:prstGeom prst="rect">
            <a:avLst/>
          </a:prstGeom>
        </p:spPr>
      </p:pic>
      <p:sp>
        <p:nvSpPr>
          <p:cNvPr id="5" name="Title 1">
            <a:extLst>
              <a:ext uri="{FF2B5EF4-FFF2-40B4-BE49-F238E27FC236}">
                <a16:creationId xmlns:a16="http://schemas.microsoft.com/office/drawing/2014/main" id="{A73E364B-4D89-4DF2-A55F-8DAF738B7619}"/>
              </a:ext>
            </a:extLst>
          </p:cNvPr>
          <p:cNvSpPr txBox="1">
            <a:spLocks/>
          </p:cNvSpPr>
          <p:nvPr/>
        </p:nvSpPr>
        <p:spPr>
          <a:xfrm>
            <a:off x="0" y="61596"/>
            <a:ext cx="10515600" cy="47212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Look at relationship for LCOE. (show %change in LCOE) second order model</a:t>
            </a:r>
          </a:p>
        </p:txBody>
      </p:sp>
      <p:pic>
        <p:nvPicPr>
          <p:cNvPr id="6" name="Picture 5">
            <a:extLst>
              <a:ext uri="{FF2B5EF4-FFF2-40B4-BE49-F238E27FC236}">
                <a16:creationId xmlns:a16="http://schemas.microsoft.com/office/drawing/2014/main" id="{A614C2E7-2FA8-4523-BDBF-02B775637737}"/>
              </a:ext>
            </a:extLst>
          </p:cNvPr>
          <p:cNvPicPr>
            <a:picLocks noChangeAspect="1"/>
          </p:cNvPicPr>
          <p:nvPr/>
        </p:nvPicPr>
        <p:blipFill>
          <a:blip r:embed="rId3"/>
          <a:stretch>
            <a:fillRect/>
          </a:stretch>
        </p:blipFill>
        <p:spPr>
          <a:xfrm>
            <a:off x="0" y="719137"/>
            <a:ext cx="2238375" cy="1076325"/>
          </a:xfrm>
          <a:prstGeom prst="rect">
            <a:avLst/>
          </a:prstGeom>
        </p:spPr>
      </p:pic>
      <p:pic>
        <p:nvPicPr>
          <p:cNvPr id="7" name="Picture 6">
            <a:extLst>
              <a:ext uri="{FF2B5EF4-FFF2-40B4-BE49-F238E27FC236}">
                <a16:creationId xmlns:a16="http://schemas.microsoft.com/office/drawing/2014/main" id="{A1B6682F-A81E-459C-87A3-8E9188FBDFA9}"/>
              </a:ext>
            </a:extLst>
          </p:cNvPr>
          <p:cNvPicPr>
            <a:picLocks noChangeAspect="1"/>
          </p:cNvPicPr>
          <p:nvPr/>
        </p:nvPicPr>
        <p:blipFill>
          <a:blip r:embed="rId4"/>
          <a:stretch>
            <a:fillRect/>
          </a:stretch>
        </p:blipFill>
        <p:spPr>
          <a:xfrm>
            <a:off x="95250" y="1795462"/>
            <a:ext cx="4648200" cy="3048000"/>
          </a:xfrm>
          <a:prstGeom prst="rect">
            <a:avLst/>
          </a:prstGeom>
        </p:spPr>
      </p:pic>
      <p:sp>
        <p:nvSpPr>
          <p:cNvPr id="9" name="TextBox 8">
            <a:extLst>
              <a:ext uri="{FF2B5EF4-FFF2-40B4-BE49-F238E27FC236}">
                <a16:creationId xmlns:a16="http://schemas.microsoft.com/office/drawing/2014/main" id="{69C1F7BE-C693-4215-8764-9E3FD0929C6F}"/>
              </a:ext>
            </a:extLst>
          </p:cNvPr>
          <p:cNvSpPr txBox="1"/>
          <p:nvPr/>
        </p:nvSpPr>
        <p:spPr>
          <a:xfrm>
            <a:off x="4538662" y="2719387"/>
            <a:ext cx="46482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Main driver is still the spacing. Although no heavy effect on the BOS, has huge weight for the AEP gain. </a:t>
            </a:r>
          </a:p>
          <a:p>
            <a:pPr marL="285750" indent="-285750">
              <a:buFont typeface="Arial" panose="020B0604020202020204" pitchFamily="34" charset="0"/>
              <a:buChar char="•"/>
            </a:pPr>
            <a:r>
              <a:rPr lang="en-US" dirty="0"/>
              <a:t>We can already start seeing an inflexion point with the turb spacing, where larger (maybe </a:t>
            </a:r>
            <a:r>
              <a:rPr lang="en-US" dirty="0" err="1"/>
              <a:t>13D</a:t>
            </a:r>
            <a:r>
              <a:rPr lang="en-US" dirty="0"/>
              <a:t>) would already yield heavier effects on BOS than AEP gain since there are so few wake loss.</a:t>
            </a:r>
          </a:p>
        </p:txBody>
      </p:sp>
      <p:pic>
        <p:nvPicPr>
          <p:cNvPr id="10" name="Picture 9">
            <a:extLst>
              <a:ext uri="{FF2B5EF4-FFF2-40B4-BE49-F238E27FC236}">
                <a16:creationId xmlns:a16="http://schemas.microsoft.com/office/drawing/2014/main" id="{FA0BEA50-AD20-4596-A402-35062981CE7D}"/>
              </a:ext>
            </a:extLst>
          </p:cNvPr>
          <p:cNvPicPr>
            <a:picLocks noChangeAspect="1"/>
          </p:cNvPicPr>
          <p:nvPr/>
        </p:nvPicPr>
        <p:blipFill>
          <a:blip r:embed="rId5"/>
          <a:stretch>
            <a:fillRect/>
          </a:stretch>
        </p:blipFill>
        <p:spPr>
          <a:xfrm>
            <a:off x="-233363" y="5062539"/>
            <a:ext cx="5648325" cy="1866900"/>
          </a:xfrm>
          <a:prstGeom prst="rect">
            <a:avLst/>
          </a:prstGeom>
        </p:spPr>
      </p:pic>
    </p:spTree>
    <p:extLst>
      <p:ext uri="{BB962C8B-B14F-4D97-AF65-F5344CB8AC3E}">
        <p14:creationId xmlns:p14="http://schemas.microsoft.com/office/powerpoint/2010/main" val="4131895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AB78-9E2F-41E2-90FB-3E09C8D767E1}"/>
              </a:ext>
            </a:extLst>
          </p:cNvPr>
          <p:cNvSpPr>
            <a:spLocks noGrp="1"/>
          </p:cNvSpPr>
          <p:nvPr>
            <p:ph type="title"/>
          </p:nvPr>
        </p:nvSpPr>
        <p:spPr>
          <a:xfrm>
            <a:off x="104775" y="0"/>
            <a:ext cx="10515600" cy="847725"/>
          </a:xfrm>
        </p:spPr>
        <p:txBody>
          <a:bodyPr/>
          <a:lstStyle/>
          <a:p>
            <a:r>
              <a:rPr lang="en-US" dirty="0"/>
              <a:t>Main takeaways</a:t>
            </a:r>
          </a:p>
        </p:txBody>
      </p:sp>
      <p:sp>
        <p:nvSpPr>
          <p:cNvPr id="3" name="Content Placeholder 2">
            <a:extLst>
              <a:ext uri="{FF2B5EF4-FFF2-40B4-BE49-F238E27FC236}">
                <a16:creationId xmlns:a16="http://schemas.microsoft.com/office/drawing/2014/main" id="{D398361D-17CA-4DDE-9167-046058B97AF5}"/>
              </a:ext>
            </a:extLst>
          </p:cNvPr>
          <p:cNvSpPr>
            <a:spLocks noGrp="1"/>
          </p:cNvSpPr>
          <p:nvPr>
            <p:ph idx="1"/>
          </p:nvPr>
        </p:nvSpPr>
        <p:spPr>
          <a:xfrm>
            <a:off x="104775" y="974328"/>
            <a:ext cx="10515600" cy="4909344"/>
          </a:xfrm>
        </p:spPr>
        <p:txBody>
          <a:bodyPr>
            <a:normAutofit fontScale="77500" lnSpcReduction="20000"/>
          </a:bodyPr>
          <a:lstStyle/>
          <a:p>
            <a:r>
              <a:rPr lang="en-US" dirty="0"/>
              <a:t>The inflection point for the LCOE is at a relatively high relative spacing. (around </a:t>
            </a:r>
            <a:r>
              <a:rPr lang="en-US" dirty="0" err="1"/>
              <a:t>10D</a:t>
            </a:r>
            <a:r>
              <a:rPr lang="en-US" dirty="0"/>
              <a:t>). – Reason for this is because the AEP gains dip at high spacings like that. </a:t>
            </a:r>
          </a:p>
          <a:p>
            <a:r>
              <a:rPr lang="en-US" dirty="0"/>
              <a:t>As wake steering is most effective for low turbine spacings, there is a substantial decrease (15%) in LCOE for dense farms. --- This shows a lot of potential for existing farms in the North and South East as well as the great Lakes – since these are dense. </a:t>
            </a:r>
          </a:p>
          <a:p>
            <a:r>
              <a:rPr lang="en-US" dirty="0"/>
              <a:t>If we were to choose a constant BOS, what kind of decrease in LCOE will we see for a typical spacing, average wind speed and spacing..</a:t>
            </a:r>
          </a:p>
          <a:p>
            <a:r>
              <a:rPr lang="en-US" dirty="0"/>
              <a:t>What are the implications of this study on the farms we ran (very dense farms will have good decreases in LCOE. </a:t>
            </a:r>
          </a:p>
          <a:p>
            <a:r>
              <a:rPr lang="en-US" dirty="0"/>
              <a:t>When building farms in this grid style, it is worth making a denser farm and using wake steering since it will have a substantial cut on the LCOE. </a:t>
            </a:r>
          </a:p>
          <a:p>
            <a:endParaRPr lang="en-US" dirty="0"/>
          </a:p>
          <a:p>
            <a:r>
              <a:rPr lang="en-US" dirty="0"/>
              <a:t>MAIN QUESTION = what is the potential of wake steering at different levels of these farm parameters. Showed the absolute effect. Show relative effect on the LCOE. High potential for dense farms with low average wind speeds and high SP. This would be perfect method for farms outside the wind belt (west, south east, north east etc.). </a:t>
            </a:r>
          </a:p>
        </p:txBody>
      </p:sp>
    </p:spTree>
    <p:extLst>
      <p:ext uri="{BB962C8B-B14F-4D97-AF65-F5344CB8AC3E}">
        <p14:creationId xmlns:p14="http://schemas.microsoft.com/office/powerpoint/2010/main" val="3297817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CEED39F-4309-4BF1-920B-07EA26FB6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41098" cy="21064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611DB2-D861-4ECD-8FBD-73F94BF8AAB0}"/>
              </a:ext>
            </a:extLst>
          </p:cNvPr>
          <p:cNvSpPr txBox="1"/>
          <p:nvPr/>
        </p:nvSpPr>
        <p:spPr>
          <a:xfrm>
            <a:off x="5886450" y="0"/>
            <a:ext cx="37719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all wind speeds, the general trend is the same where with increasing Spacing, the AEP and baseline wake loss goes down. At higher SP the curves are shifted up systematically, although the sensitivity becomes smaller as the spacing goes up. </a:t>
            </a:r>
          </a:p>
        </p:txBody>
      </p:sp>
      <p:sp>
        <p:nvSpPr>
          <p:cNvPr id="12" name="TextBox 11">
            <a:extLst>
              <a:ext uri="{FF2B5EF4-FFF2-40B4-BE49-F238E27FC236}">
                <a16:creationId xmlns:a16="http://schemas.microsoft.com/office/drawing/2014/main" id="{F9E270CF-15C8-45B9-8AA1-6FBE6C492B88}"/>
              </a:ext>
            </a:extLst>
          </p:cNvPr>
          <p:cNvSpPr txBox="1"/>
          <p:nvPr/>
        </p:nvSpPr>
        <p:spPr>
          <a:xfrm>
            <a:off x="242887" y="14620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0" name="Picture 16">
            <a:extLst>
              <a:ext uri="{FF2B5EF4-FFF2-40B4-BE49-F238E27FC236}">
                <a16:creationId xmlns:a16="http://schemas.microsoft.com/office/drawing/2014/main" id="{CCB2E3F7-1ED1-4AE0-97C6-1A8269FC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099" y="0"/>
            <a:ext cx="2961039" cy="2106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B3E883-1271-4676-BA54-B72FA6E801CA}"/>
              </a:ext>
            </a:extLst>
          </p:cNvPr>
          <p:cNvSpPr txBox="1"/>
          <p:nvPr/>
        </p:nvSpPr>
        <p:spPr>
          <a:xfrm>
            <a:off x="3263905" y="143125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2" name="Picture 18">
            <a:extLst>
              <a:ext uri="{FF2B5EF4-FFF2-40B4-BE49-F238E27FC236}">
                <a16:creationId xmlns:a16="http://schemas.microsoft.com/office/drawing/2014/main" id="{F58747FD-1A34-451D-B155-250015764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6459"/>
            <a:ext cx="296569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a:extLst>
              <a:ext uri="{FF2B5EF4-FFF2-40B4-BE49-F238E27FC236}">
                <a16:creationId xmlns:a16="http://schemas.microsoft.com/office/drawing/2014/main" id="{F0A783F7-0E55-4E85-AF0B-F7C0CF60E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356" y="2106458"/>
            <a:ext cx="301264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a:extLst>
              <a:ext uri="{FF2B5EF4-FFF2-40B4-BE49-F238E27FC236}">
                <a16:creationId xmlns:a16="http://schemas.microsoft.com/office/drawing/2014/main" id="{98E414E4-81C7-4B50-AB09-7E9C77F6B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 y="4212917"/>
            <a:ext cx="2965695" cy="2198840"/>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a:extLst>
              <a:ext uri="{FF2B5EF4-FFF2-40B4-BE49-F238E27FC236}">
                <a16:creationId xmlns:a16="http://schemas.microsoft.com/office/drawing/2014/main" id="{2A36BBCD-CD8D-43E3-8077-6A8A9685E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9162" y="4212916"/>
            <a:ext cx="3012644" cy="219883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FFEB218-E7BB-42CA-87FC-819091178135}"/>
              </a:ext>
            </a:extLst>
          </p:cNvPr>
          <p:cNvSpPr txBox="1"/>
          <p:nvPr/>
        </p:nvSpPr>
        <p:spPr>
          <a:xfrm>
            <a:off x="3385446"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4" name="TextBox 13">
            <a:extLst>
              <a:ext uri="{FF2B5EF4-FFF2-40B4-BE49-F238E27FC236}">
                <a16:creationId xmlns:a16="http://schemas.microsoft.com/office/drawing/2014/main" id="{6AB6D855-0199-43F0-9B0F-F2A3F9D03994}"/>
              </a:ext>
            </a:extLst>
          </p:cNvPr>
          <p:cNvSpPr txBox="1"/>
          <p:nvPr/>
        </p:nvSpPr>
        <p:spPr>
          <a:xfrm>
            <a:off x="276931"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6" name="TextBox 15">
            <a:extLst>
              <a:ext uri="{FF2B5EF4-FFF2-40B4-BE49-F238E27FC236}">
                <a16:creationId xmlns:a16="http://schemas.microsoft.com/office/drawing/2014/main" id="{303C4DDB-27E4-46F0-874E-704BED090295}"/>
              </a:ext>
            </a:extLst>
          </p:cNvPr>
          <p:cNvSpPr txBox="1"/>
          <p:nvPr/>
        </p:nvSpPr>
        <p:spPr>
          <a:xfrm>
            <a:off x="276931" y="5668759"/>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17" name="TextBox 16">
            <a:extLst>
              <a:ext uri="{FF2B5EF4-FFF2-40B4-BE49-F238E27FC236}">
                <a16:creationId xmlns:a16="http://schemas.microsoft.com/office/drawing/2014/main" id="{1F9EB1A4-1FD5-47D5-9F8D-1A3187C654A3}"/>
              </a:ext>
            </a:extLst>
          </p:cNvPr>
          <p:cNvSpPr txBox="1"/>
          <p:nvPr/>
        </p:nvSpPr>
        <p:spPr>
          <a:xfrm>
            <a:off x="3260735" y="566875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6" name="Picture 5">
            <a:extLst>
              <a:ext uri="{FF2B5EF4-FFF2-40B4-BE49-F238E27FC236}">
                <a16:creationId xmlns:a16="http://schemas.microsoft.com/office/drawing/2014/main" id="{033A3279-2E61-4B62-9446-BD8F4704CA98}"/>
              </a:ext>
            </a:extLst>
          </p:cNvPr>
          <p:cNvPicPr>
            <a:picLocks noChangeAspect="1"/>
          </p:cNvPicPr>
          <p:nvPr/>
        </p:nvPicPr>
        <p:blipFill>
          <a:blip r:embed="rId8"/>
          <a:stretch>
            <a:fillRect/>
          </a:stretch>
        </p:blipFill>
        <p:spPr>
          <a:xfrm>
            <a:off x="6248400" y="2475376"/>
            <a:ext cx="3257550" cy="2543175"/>
          </a:xfrm>
          <a:prstGeom prst="rect">
            <a:avLst/>
          </a:prstGeom>
        </p:spPr>
      </p:pic>
      <p:pic>
        <p:nvPicPr>
          <p:cNvPr id="7" name="Picture 6">
            <a:extLst>
              <a:ext uri="{FF2B5EF4-FFF2-40B4-BE49-F238E27FC236}">
                <a16:creationId xmlns:a16="http://schemas.microsoft.com/office/drawing/2014/main" id="{6280EC60-89E9-43FB-9566-2F80E6A1DF3E}"/>
              </a:ext>
            </a:extLst>
          </p:cNvPr>
          <p:cNvPicPr>
            <a:picLocks noChangeAspect="1"/>
          </p:cNvPicPr>
          <p:nvPr/>
        </p:nvPicPr>
        <p:blipFill>
          <a:blip r:embed="rId9"/>
          <a:stretch>
            <a:fillRect/>
          </a:stretch>
        </p:blipFill>
        <p:spPr>
          <a:xfrm>
            <a:off x="9401175" y="2475376"/>
            <a:ext cx="3333750" cy="2657475"/>
          </a:xfrm>
          <a:prstGeom prst="rect">
            <a:avLst/>
          </a:prstGeom>
        </p:spPr>
      </p:pic>
      <p:graphicFrame>
        <p:nvGraphicFramePr>
          <p:cNvPr id="8" name="Table 8">
            <a:extLst>
              <a:ext uri="{FF2B5EF4-FFF2-40B4-BE49-F238E27FC236}">
                <a16:creationId xmlns:a16="http://schemas.microsoft.com/office/drawing/2014/main" id="{F47AC829-5801-4825-9AD6-6E25945D7968}"/>
              </a:ext>
            </a:extLst>
          </p:cNvPr>
          <p:cNvGraphicFramePr>
            <a:graphicFrameLocks noGrp="1"/>
          </p:cNvGraphicFramePr>
          <p:nvPr>
            <p:extLst>
              <p:ext uri="{D42A27DB-BD31-4B8C-83A1-F6EECF244321}">
                <p14:modId xmlns:p14="http://schemas.microsoft.com/office/powerpoint/2010/main" val="1790632498"/>
              </p:ext>
            </p:extLst>
          </p:nvPr>
        </p:nvGraphicFramePr>
        <p:xfrm>
          <a:off x="5041900" y="5554083"/>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35267803"/>
                    </a:ext>
                  </a:extLst>
                </a:gridCol>
                <a:gridCol w="2709333">
                  <a:extLst>
                    <a:ext uri="{9D8B030D-6E8A-4147-A177-3AD203B41FA5}">
                      <a16:colId xmlns:a16="http://schemas.microsoft.com/office/drawing/2014/main" val="815792956"/>
                    </a:ext>
                  </a:extLst>
                </a:gridCol>
                <a:gridCol w="2709333">
                  <a:extLst>
                    <a:ext uri="{9D8B030D-6E8A-4147-A177-3AD203B41FA5}">
                      <a16:colId xmlns:a16="http://schemas.microsoft.com/office/drawing/2014/main" val="1180347630"/>
                    </a:ext>
                  </a:extLst>
                </a:gridCol>
              </a:tblGrid>
              <a:tr h="370840">
                <a:tc>
                  <a:txBody>
                    <a:bodyPr/>
                    <a:lstStyle/>
                    <a:p>
                      <a:r>
                        <a:rPr lang="en-US" dirty="0"/>
                        <a:t>Parameter</a:t>
                      </a:r>
                    </a:p>
                  </a:txBody>
                  <a:tcPr/>
                </a:tc>
                <a:tc>
                  <a:txBody>
                    <a:bodyPr/>
                    <a:lstStyle/>
                    <a:p>
                      <a:r>
                        <a:rPr lang="en-US" dirty="0"/>
                        <a:t>% AEP Gain</a:t>
                      </a:r>
                    </a:p>
                  </a:txBody>
                  <a:tcPr/>
                </a:tc>
                <a:tc>
                  <a:txBody>
                    <a:bodyPr/>
                    <a:lstStyle/>
                    <a:p>
                      <a:r>
                        <a:rPr lang="en-US" dirty="0"/>
                        <a:t>% Baseline Wake Loss</a:t>
                      </a:r>
                    </a:p>
                  </a:txBody>
                  <a:tcPr/>
                </a:tc>
                <a:extLst>
                  <a:ext uri="{0D108BD9-81ED-4DB2-BD59-A6C34878D82A}">
                    <a16:rowId xmlns:a16="http://schemas.microsoft.com/office/drawing/2014/main" val="3121157862"/>
                  </a:ext>
                </a:extLst>
              </a:tr>
              <a:tr h="370840">
                <a:tc>
                  <a:txBody>
                    <a:bodyPr/>
                    <a:lstStyle/>
                    <a:p>
                      <a:r>
                        <a:rPr lang="en-US" dirty="0"/>
                        <a:t>Relative Turbine Spacing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90380365"/>
                  </a:ext>
                </a:extLst>
              </a:tr>
              <a:tr h="370840">
                <a:tc>
                  <a:txBody>
                    <a:bodyPr/>
                    <a:lstStyle/>
                    <a:p>
                      <a:r>
                        <a:rPr lang="en-US" dirty="0"/>
                        <a:t>Average Wind Speed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93202033"/>
                  </a:ext>
                </a:extLst>
              </a:tr>
              <a:tr h="370840">
                <a:tc>
                  <a:txBody>
                    <a:bodyPr/>
                    <a:lstStyle/>
                    <a:p>
                      <a:r>
                        <a:rPr lang="en-US" dirty="0"/>
                        <a:t>Turbine Specific Power</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27314069"/>
                  </a:ext>
                </a:extLst>
              </a:tr>
            </a:tbl>
          </a:graphicData>
        </a:graphic>
      </p:graphicFrame>
    </p:spTree>
    <p:extLst>
      <p:ext uri="{BB962C8B-B14F-4D97-AF65-F5344CB8AC3E}">
        <p14:creationId xmlns:p14="http://schemas.microsoft.com/office/powerpoint/2010/main" val="1371519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C4EC-F0E8-4EA8-94A0-FA97E6D1808B}"/>
              </a:ext>
            </a:extLst>
          </p:cNvPr>
          <p:cNvSpPr>
            <a:spLocks noGrp="1"/>
          </p:cNvSpPr>
          <p:nvPr>
            <p:ph type="title"/>
          </p:nvPr>
        </p:nvSpPr>
        <p:spPr>
          <a:xfrm>
            <a:off x="266700" y="152400"/>
            <a:ext cx="5257800" cy="315912"/>
          </a:xfrm>
        </p:spPr>
        <p:txBody>
          <a:bodyPr>
            <a:noAutofit/>
          </a:bodyPr>
          <a:lstStyle/>
          <a:p>
            <a:r>
              <a:rPr lang="en-US" sz="2800" dirty="0"/>
              <a:t>Some BOS plots</a:t>
            </a:r>
          </a:p>
        </p:txBody>
      </p:sp>
      <p:pic>
        <p:nvPicPr>
          <p:cNvPr id="4" name="Picture 2">
            <a:extLst>
              <a:ext uri="{FF2B5EF4-FFF2-40B4-BE49-F238E27FC236}">
                <a16:creationId xmlns:a16="http://schemas.microsoft.com/office/drawing/2014/main" id="{571698C2-A34E-4A66-B70D-CCF4EC574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468312"/>
            <a:ext cx="37052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00D8E0B8-6B9E-4C39-A308-0BA571B4D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1945640"/>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036B39-78E6-42A8-9540-8D497EBB741B}"/>
              </a:ext>
            </a:extLst>
          </p:cNvPr>
          <p:cNvSpPr txBox="1"/>
          <p:nvPr/>
        </p:nvSpPr>
        <p:spPr>
          <a:xfrm>
            <a:off x="8143874" y="468312"/>
            <a:ext cx="26003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Not a large effect of turb </a:t>
            </a:r>
            <a:r>
              <a:rPr lang="en-US" dirty="0" err="1"/>
              <a:t>spc</a:t>
            </a:r>
            <a:r>
              <a:rPr lang="en-US" dirty="0"/>
              <a:t> on BOS costs, and the effect of SP seems to grow close to linear</a:t>
            </a:r>
          </a:p>
        </p:txBody>
      </p:sp>
      <p:pic>
        <p:nvPicPr>
          <p:cNvPr id="6" name="Picture 5">
            <a:extLst>
              <a:ext uri="{FF2B5EF4-FFF2-40B4-BE49-F238E27FC236}">
                <a16:creationId xmlns:a16="http://schemas.microsoft.com/office/drawing/2014/main" id="{6A390ECF-A034-44A4-B720-8CC2D59C5BA0}"/>
              </a:ext>
            </a:extLst>
          </p:cNvPr>
          <p:cNvPicPr>
            <a:picLocks noChangeAspect="1"/>
          </p:cNvPicPr>
          <p:nvPr/>
        </p:nvPicPr>
        <p:blipFill>
          <a:blip r:embed="rId4"/>
          <a:stretch>
            <a:fillRect/>
          </a:stretch>
        </p:blipFill>
        <p:spPr>
          <a:xfrm>
            <a:off x="0" y="4505324"/>
            <a:ext cx="4705350" cy="2352675"/>
          </a:xfrm>
          <a:prstGeom prst="rect">
            <a:avLst/>
          </a:prstGeom>
        </p:spPr>
      </p:pic>
      <p:pic>
        <p:nvPicPr>
          <p:cNvPr id="2050" name="Picture 2">
            <a:extLst>
              <a:ext uri="{FF2B5EF4-FFF2-40B4-BE49-F238E27FC236}">
                <a16:creationId xmlns:a16="http://schemas.microsoft.com/office/drawing/2014/main" id="{87C7FF14-A719-4465-8E9D-679D7D07A9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204" y="4333874"/>
            <a:ext cx="37338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00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ACCF5F-F368-4827-B8FC-5E426A586399}"/>
              </a:ext>
            </a:extLst>
          </p:cNvPr>
          <p:cNvSpPr txBox="1"/>
          <p:nvPr/>
        </p:nvSpPr>
        <p:spPr>
          <a:xfrm>
            <a:off x="4596236" y="2588669"/>
            <a:ext cx="1350335" cy="369332"/>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Input File</a:t>
            </a:r>
          </a:p>
        </p:txBody>
      </p:sp>
      <p:sp>
        <p:nvSpPr>
          <p:cNvPr id="5" name="TextBox 4">
            <a:extLst>
              <a:ext uri="{FF2B5EF4-FFF2-40B4-BE49-F238E27FC236}">
                <a16:creationId xmlns:a16="http://schemas.microsoft.com/office/drawing/2014/main" id="{2D370B93-E494-4E85-995D-3AB7A9C2B591}"/>
              </a:ext>
            </a:extLst>
          </p:cNvPr>
          <p:cNvSpPr txBox="1"/>
          <p:nvPr/>
        </p:nvSpPr>
        <p:spPr>
          <a:xfrm>
            <a:off x="543453" y="3722626"/>
            <a:ext cx="1350335" cy="369332"/>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USWTDB</a:t>
            </a:r>
          </a:p>
        </p:txBody>
      </p:sp>
      <p:sp>
        <p:nvSpPr>
          <p:cNvPr id="6" name="TextBox 5">
            <a:extLst>
              <a:ext uri="{FF2B5EF4-FFF2-40B4-BE49-F238E27FC236}">
                <a16:creationId xmlns:a16="http://schemas.microsoft.com/office/drawing/2014/main" id="{5B1E59C7-31FA-4D26-93B8-5FD0CBC03548}"/>
              </a:ext>
            </a:extLst>
          </p:cNvPr>
          <p:cNvSpPr txBox="1"/>
          <p:nvPr/>
        </p:nvSpPr>
        <p:spPr>
          <a:xfrm>
            <a:off x="2249292" y="2453962"/>
            <a:ext cx="1923909" cy="646331"/>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Turbine Power/ Thrust Curves</a:t>
            </a:r>
          </a:p>
        </p:txBody>
      </p:sp>
      <p:sp>
        <p:nvSpPr>
          <p:cNvPr id="10" name="TextBox 9">
            <a:extLst>
              <a:ext uri="{FF2B5EF4-FFF2-40B4-BE49-F238E27FC236}">
                <a16:creationId xmlns:a16="http://schemas.microsoft.com/office/drawing/2014/main" id="{47EFC4BC-38E1-4717-AA7B-C493D1240D47}"/>
              </a:ext>
            </a:extLst>
          </p:cNvPr>
          <p:cNvSpPr txBox="1"/>
          <p:nvPr/>
        </p:nvSpPr>
        <p:spPr>
          <a:xfrm>
            <a:off x="4570828" y="3188834"/>
            <a:ext cx="1350335" cy="369332"/>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Rose</a:t>
            </a:r>
          </a:p>
        </p:txBody>
      </p:sp>
      <p:sp>
        <p:nvSpPr>
          <p:cNvPr id="12" name="TextBox 11">
            <a:extLst>
              <a:ext uri="{FF2B5EF4-FFF2-40B4-BE49-F238E27FC236}">
                <a16:creationId xmlns:a16="http://schemas.microsoft.com/office/drawing/2014/main" id="{B1B1B922-C952-4C13-80C9-9ED3C1E5C5D0}"/>
              </a:ext>
            </a:extLst>
          </p:cNvPr>
          <p:cNvSpPr txBox="1"/>
          <p:nvPr/>
        </p:nvSpPr>
        <p:spPr>
          <a:xfrm>
            <a:off x="533946" y="4347834"/>
            <a:ext cx="1835449" cy="369332"/>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Toolkit</a:t>
            </a:r>
          </a:p>
        </p:txBody>
      </p:sp>
      <p:sp>
        <p:nvSpPr>
          <p:cNvPr id="14" name="TextBox 13">
            <a:extLst>
              <a:ext uri="{FF2B5EF4-FFF2-40B4-BE49-F238E27FC236}">
                <a16:creationId xmlns:a16="http://schemas.microsoft.com/office/drawing/2014/main" id="{AD861316-DE64-448D-AAE7-E7DE764BA9F6}"/>
              </a:ext>
            </a:extLst>
          </p:cNvPr>
          <p:cNvSpPr txBox="1"/>
          <p:nvPr/>
        </p:nvSpPr>
        <p:spPr>
          <a:xfrm>
            <a:off x="2135358" y="1550032"/>
            <a:ext cx="2151775" cy="646331"/>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NREL 5MW Reference Turbine </a:t>
            </a:r>
          </a:p>
        </p:txBody>
      </p:sp>
      <p:sp>
        <p:nvSpPr>
          <p:cNvPr id="22" name="TextBox 21">
            <a:extLst>
              <a:ext uri="{FF2B5EF4-FFF2-40B4-BE49-F238E27FC236}">
                <a16:creationId xmlns:a16="http://schemas.microsoft.com/office/drawing/2014/main" id="{34E18450-2468-4385-A4C1-50D5165AA6BD}"/>
              </a:ext>
            </a:extLst>
          </p:cNvPr>
          <p:cNvSpPr txBox="1"/>
          <p:nvPr/>
        </p:nvSpPr>
        <p:spPr>
          <a:xfrm>
            <a:off x="6533504" y="2709045"/>
            <a:ext cx="1704438" cy="646331"/>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Yaw Angle Optimization</a:t>
            </a:r>
          </a:p>
        </p:txBody>
      </p:sp>
      <p:sp>
        <p:nvSpPr>
          <p:cNvPr id="26" name="TextBox 25">
            <a:extLst>
              <a:ext uri="{FF2B5EF4-FFF2-40B4-BE49-F238E27FC236}">
                <a16:creationId xmlns:a16="http://schemas.microsoft.com/office/drawing/2014/main" id="{A42DE47B-2205-4D2E-B143-62F5A005A29B}"/>
              </a:ext>
            </a:extLst>
          </p:cNvPr>
          <p:cNvSpPr txBox="1"/>
          <p:nvPr/>
        </p:nvSpPr>
        <p:spPr>
          <a:xfrm>
            <a:off x="6497468" y="1550032"/>
            <a:ext cx="1773399" cy="923330"/>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Turbulence Intensity Classification</a:t>
            </a:r>
          </a:p>
        </p:txBody>
      </p:sp>
      <p:sp>
        <p:nvSpPr>
          <p:cNvPr id="29" name="TextBox 28">
            <a:extLst>
              <a:ext uri="{FF2B5EF4-FFF2-40B4-BE49-F238E27FC236}">
                <a16:creationId xmlns:a16="http://schemas.microsoft.com/office/drawing/2014/main" id="{986CC915-B2E7-422F-8BC3-1B060BD3F2D2}"/>
              </a:ext>
            </a:extLst>
          </p:cNvPr>
          <p:cNvSpPr txBox="1"/>
          <p:nvPr/>
        </p:nvSpPr>
        <p:spPr>
          <a:xfrm>
            <a:off x="4410826" y="1550032"/>
            <a:ext cx="1721352" cy="646331"/>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Wake and Velocity Model </a:t>
            </a:r>
          </a:p>
        </p:txBody>
      </p:sp>
      <p:sp>
        <p:nvSpPr>
          <p:cNvPr id="30" name="TextBox 29">
            <a:extLst>
              <a:ext uri="{FF2B5EF4-FFF2-40B4-BE49-F238E27FC236}">
                <a16:creationId xmlns:a16="http://schemas.microsoft.com/office/drawing/2014/main" id="{5D470998-AC5E-40ED-9B62-7B548C4D6FFF}"/>
              </a:ext>
            </a:extLst>
          </p:cNvPr>
          <p:cNvSpPr txBox="1"/>
          <p:nvPr/>
        </p:nvSpPr>
        <p:spPr>
          <a:xfrm>
            <a:off x="6432955" y="4091958"/>
            <a:ext cx="1902425" cy="646331"/>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Direction Variability </a:t>
            </a:r>
          </a:p>
        </p:txBody>
      </p:sp>
      <p:cxnSp>
        <p:nvCxnSpPr>
          <p:cNvPr id="68" name="Straight Arrow Connector 67">
            <a:extLst>
              <a:ext uri="{FF2B5EF4-FFF2-40B4-BE49-F238E27FC236}">
                <a16:creationId xmlns:a16="http://schemas.microsoft.com/office/drawing/2014/main" id="{71E3A622-F537-497F-8616-9E7F0D62ECEF}"/>
              </a:ext>
            </a:extLst>
          </p:cNvPr>
          <p:cNvCxnSpPr>
            <a:stCxn id="29" idx="2"/>
            <a:endCxn id="4" idx="0"/>
          </p:cNvCxnSpPr>
          <p:nvPr/>
        </p:nvCxnSpPr>
        <p:spPr>
          <a:xfrm flipH="1">
            <a:off x="5271404" y="2196363"/>
            <a:ext cx="98" cy="392306"/>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81" name="Straight Arrow Connector 80">
            <a:extLst>
              <a:ext uri="{FF2B5EF4-FFF2-40B4-BE49-F238E27FC236}">
                <a16:creationId xmlns:a16="http://schemas.microsoft.com/office/drawing/2014/main" id="{CD762B14-DC22-46A0-AA8D-FE952D7D6EEA}"/>
              </a:ext>
            </a:extLst>
          </p:cNvPr>
          <p:cNvCxnSpPr>
            <a:cxnSpLocks/>
            <a:stCxn id="26" idx="2"/>
          </p:cNvCxnSpPr>
          <p:nvPr/>
        </p:nvCxnSpPr>
        <p:spPr>
          <a:xfrm>
            <a:off x="7384168" y="2473362"/>
            <a:ext cx="1" cy="235683"/>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5FA3D8A1-F8C3-49BF-9A22-F1CD1FC09C6E}"/>
              </a:ext>
            </a:extLst>
          </p:cNvPr>
          <p:cNvCxnSpPr>
            <a:cxnSpLocks/>
            <a:stCxn id="30" idx="0"/>
          </p:cNvCxnSpPr>
          <p:nvPr/>
        </p:nvCxnSpPr>
        <p:spPr>
          <a:xfrm flipV="1">
            <a:off x="7384168" y="3345674"/>
            <a:ext cx="0" cy="746284"/>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22" name="Connector: Elbow 121">
            <a:extLst>
              <a:ext uri="{FF2B5EF4-FFF2-40B4-BE49-F238E27FC236}">
                <a16:creationId xmlns:a16="http://schemas.microsoft.com/office/drawing/2014/main" id="{DE3F5051-CDA8-4EEA-A6EE-81B44AF7A730}"/>
              </a:ext>
            </a:extLst>
          </p:cNvPr>
          <p:cNvCxnSpPr>
            <a:cxnSpLocks/>
            <a:stCxn id="6" idx="3"/>
            <a:endCxn id="4" idx="1"/>
          </p:cNvCxnSpPr>
          <p:nvPr/>
        </p:nvCxnSpPr>
        <p:spPr>
          <a:xfrm flipV="1">
            <a:off x="4173201" y="2773335"/>
            <a:ext cx="423035" cy="3793"/>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26" name="Connector: Elbow 125">
            <a:extLst>
              <a:ext uri="{FF2B5EF4-FFF2-40B4-BE49-F238E27FC236}">
                <a16:creationId xmlns:a16="http://schemas.microsoft.com/office/drawing/2014/main" id="{DB201C01-06A6-421B-A5D0-054ACB2F2AE7}"/>
              </a:ext>
            </a:extLst>
          </p:cNvPr>
          <p:cNvCxnSpPr>
            <a:stCxn id="4" idx="3"/>
            <a:endCxn id="22" idx="1"/>
          </p:cNvCxnSpPr>
          <p:nvPr/>
        </p:nvCxnSpPr>
        <p:spPr>
          <a:xfrm>
            <a:off x="5946571" y="2773335"/>
            <a:ext cx="586933" cy="258876"/>
          </a:xfrm>
          <a:prstGeom prst="bentConnector3">
            <a:avLst>
              <a:gd name="adj1" fmla="val 4857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28" name="Connector: Elbow 127">
            <a:extLst>
              <a:ext uri="{FF2B5EF4-FFF2-40B4-BE49-F238E27FC236}">
                <a16:creationId xmlns:a16="http://schemas.microsoft.com/office/drawing/2014/main" id="{1DBC27DB-55C4-4BC5-A711-DC12B2590E0A}"/>
              </a:ext>
            </a:extLst>
          </p:cNvPr>
          <p:cNvCxnSpPr>
            <a:stCxn id="10" idx="3"/>
            <a:endCxn id="22" idx="1"/>
          </p:cNvCxnSpPr>
          <p:nvPr/>
        </p:nvCxnSpPr>
        <p:spPr>
          <a:xfrm flipV="1">
            <a:off x="5921163" y="3032211"/>
            <a:ext cx="612341" cy="341289"/>
          </a:xfrm>
          <a:prstGeom prst="bentConnector3">
            <a:avLst>
              <a:gd name="adj1" fmla="val 50000"/>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181" name="TextBox 180">
            <a:extLst>
              <a:ext uri="{FF2B5EF4-FFF2-40B4-BE49-F238E27FC236}">
                <a16:creationId xmlns:a16="http://schemas.microsoft.com/office/drawing/2014/main" id="{9663DEFC-FCC1-435C-81A7-F40B30516AD9}"/>
              </a:ext>
            </a:extLst>
          </p:cNvPr>
          <p:cNvSpPr txBox="1"/>
          <p:nvPr/>
        </p:nvSpPr>
        <p:spPr>
          <a:xfrm>
            <a:off x="2249292" y="3185879"/>
            <a:ext cx="1923909" cy="369332"/>
          </a:xfrm>
          <a:prstGeom prst="rect">
            <a:avLst/>
          </a:prstGeom>
          <a:no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Farm Layout</a:t>
            </a:r>
          </a:p>
        </p:txBody>
      </p:sp>
      <p:cxnSp>
        <p:nvCxnSpPr>
          <p:cNvPr id="183" name="Connector: Elbow 182">
            <a:extLst>
              <a:ext uri="{FF2B5EF4-FFF2-40B4-BE49-F238E27FC236}">
                <a16:creationId xmlns:a16="http://schemas.microsoft.com/office/drawing/2014/main" id="{9CEE042F-ED29-4BC2-BA6A-0AED1DFC42A2}"/>
              </a:ext>
            </a:extLst>
          </p:cNvPr>
          <p:cNvCxnSpPr>
            <a:cxnSpLocks/>
            <a:stCxn id="5" idx="3"/>
            <a:endCxn id="6" idx="1"/>
          </p:cNvCxnSpPr>
          <p:nvPr/>
        </p:nvCxnSpPr>
        <p:spPr>
          <a:xfrm flipV="1">
            <a:off x="1893788" y="2777128"/>
            <a:ext cx="355504" cy="1130164"/>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85" name="Connector: Elbow 184">
            <a:extLst>
              <a:ext uri="{FF2B5EF4-FFF2-40B4-BE49-F238E27FC236}">
                <a16:creationId xmlns:a16="http://schemas.microsoft.com/office/drawing/2014/main" id="{39707504-3C5C-4C08-B85D-7AC16680FF27}"/>
              </a:ext>
            </a:extLst>
          </p:cNvPr>
          <p:cNvCxnSpPr>
            <a:cxnSpLocks/>
            <a:stCxn id="5" idx="3"/>
            <a:endCxn id="181" idx="1"/>
          </p:cNvCxnSpPr>
          <p:nvPr/>
        </p:nvCxnSpPr>
        <p:spPr>
          <a:xfrm flipV="1">
            <a:off x="1893788" y="3370545"/>
            <a:ext cx="355504" cy="536747"/>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91" name="Connector: Elbow 190">
            <a:extLst>
              <a:ext uri="{FF2B5EF4-FFF2-40B4-BE49-F238E27FC236}">
                <a16:creationId xmlns:a16="http://schemas.microsoft.com/office/drawing/2014/main" id="{79D5A359-355B-44BD-AC9A-2751B782CD18}"/>
              </a:ext>
            </a:extLst>
          </p:cNvPr>
          <p:cNvCxnSpPr>
            <a:stCxn id="181" idx="3"/>
            <a:endCxn id="4" idx="1"/>
          </p:cNvCxnSpPr>
          <p:nvPr/>
        </p:nvCxnSpPr>
        <p:spPr>
          <a:xfrm flipV="1">
            <a:off x="4173201" y="2773335"/>
            <a:ext cx="423035" cy="597210"/>
          </a:xfrm>
          <a:prstGeom prst="bentConnector3">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195" name="Connector: Elbow 194">
            <a:extLst>
              <a:ext uri="{FF2B5EF4-FFF2-40B4-BE49-F238E27FC236}">
                <a16:creationId xmlns:a16="http://schemas.microsoft.com/office/drawing/2014/main" id="{B356307C-3A92-4C90-94B5-1AD0E1DFC787}"/>
              </a:ext>
            </a:extLst>
          </p:cNvPr>
          <p:cNvCxnSpPr>
            <a:stCxn id="12" idx="3"/>
            <a:endCxn id="10" idx="2"/>
          </p:cNvCxnSpPr>
          <p:nvPr/>
        </p:nvCxnSpPr>
        <p:spPr>
          <a:xfrm flipV="1">
            <a:off x="2369395" y="3558166"/>
            <a:ext cx="2876601" cy="974334"/>
          </a:xfrm>
          <a:prstGeom prst="bentConnector2">
            <a:avLst/>
          </a:prstGeom>
          <a:ln>
            <a:solidFill>
              <a:srgbClr val="E9141B"/>
            </a:solidFill>
            <a:tailEnd type="triangle"/>
          </a:ln>
        </p:spPr>
        <p:style>
          <a:lnRef idx="3">
            <a:schemeClr val="dk1"/>
          </a:lnRef>
          <a:fillRef idx="0">
            <a:schemeClr val="dk1"/>
          </a:fillRef>
          <a:effectRef idx="2">
            <a:schemeClr val="dk1"/>
          </a:effectRef>
          <a:fontRef idx="minor">
            <a:schemeClr val="tx1"/>
          </a:fontRef>
        </p:style>
      </p:cxnSp>
      <p:cxnSp>
        <p:nvCxnSpPr>
          <p:cNvPr id="201" name="Connector: Elbow 200">
            <a:extLst>
              <a:ext uri="{FF2B5EF4-FFF2-40B4-BE49-F238E27FC236}">
                <a16:creationId xmlns:a16="http://schemas.microsoft.com/office/drawing/2014/main" id="{AE4A4EEE-ACFC-42D4-BBCE-E0F78FFCBBD2}"/>
              </a:ext>
            </a:extLst>
          </p:cNvPr>
          <p:cNvCxnSpPr>
            <a:stCxn id="5" idx="3"/>
            <a:endCxn id="10" idx="2"/>
          </p:cNvCxnSpPr>
          <p:nvPr/>
        </p:nvCxnSpPr>
        <p:spPr>
          <a:xfrm flipV="1">
            <a:off x="1893788" y="3558166"/>
            <a:ext cx="3352208" cy="349126"/>
          </a:xfrm>
          <a:prstGeom prst="bentConnector2">
            <a:avLst/>
          </a:prstGeom>
          <a:ln>
            <a:solidFill>
              <a:srgbClr val="E9141B"/>
            </a:solidFill>
            <a:tailEnd type="triangle"/>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DD54A30A-66CF-4643-859C-88DB6603471B}"/>
              </a:ext>
            </a:extLst>
          </p:cNvPr>
          <p:cNvCxnSpPr>
            <a:stCxn id="14" idx="2"/>
            <a:endCxn id="6" idx="0"/>
          </p:cNvCxnSpPr>
          <p:nvPr/>
        </p:nvCxnSpPr>
        <p:spPr>
          <a:xfrm>
            <a:off x="3211246" y="2196363"/>
            <a:ext cx="1" cy="257599"/>
          </a:xfrm>
          <a:prstGeom prst="straightConnector1">
            <a:avLst/>
          </a:prstGeom>
          <a:ln>
            <a:solidFill>
              <a:srgbClr val="1D2BFB"/>
            </a:solidFill>
            <a:tailEnd type="triangle"/>
          </a:ln>
        </p:spPr>
        <p:style>
          <a:lnRef idx="3">
            <a:schemeClr val="accent5"/>
          </a:lnRef>
          <a:fillRef idx="0">
            <a:schemeClr val="accent5"/>
          </a:fillRef>
          <a:effectRef idx="2">
            <a:schemeClr val="accent5"/>
          </a:effectRef>
          <a:fontRef idx="minor">
            <a:schemeClr val="tx1"/>
          </a:fontRef>
        </p:style>
      </p:cxnSp>
      <p:cxnSp>
        <p:nvCxnSpPr>
          <p:cNvPr id="214" name="Straight Arrow Connector 213">
            <a:extLst>
              <a:ext uri="{FF2B5EF4-FFF2-40B4-BE49-F238E27FC236}">
                <a16:creationId xmlns:a16="http://schemas.microsoft.com/office/drawing/2014/main" id="{30D21E7E-FA77-4A21-A3E6-A3750A51119B}"/>
              </a:ext>
            </a:extLst>
          </p:cNvPr>
          <p:cNvCxnSpPr/>
          <p:nvPr/>
        </p:nvCxnSpPr>
        <p:spPr>
          <a:xfrm>
            <a:off x="590328" y="1709771"/>
            <a:ext cx="411061" cy="0"/>
          </a:xfrm>
          <a:prstGeom prst="straightConnector1">
            <a:avLst/>
          </a:prstGeom>
          <a:ln w="38100">
            <a:solidFill>
              <a:srgbClr val="1D2BFB"/>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A9C2C17-0443-4236-BD59-B21B901869EC}"/>
              </a:ext>
            </a:extLst>
          </p:cNvPr>
          <p:cNvCxnSpPr/>
          <p:nvPr/>
        </p:nvCxnSpPr>
        <p:spPr>
          <a:xfrm>
            <a:off x="590328" y="1913762"/>
            <a:ext cx="4110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EF7FB80-B067-4611-8258-E4C22677836F}"/>
              </a:ext>
            </a:extLst>
          </p:cNvPr>
          <p:cNvCxnSpPr/>
          <p:nvPr/>
        </p:nvCxnSpPr>
        <p:spPr>
          <a:xfrm>
            <a:off x="590328" y="2117753"/>
            <a:ext cx="41106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6336F641-5401-4CD5-83FB-862DDA03461F}"/>
              </a:ext>
            </a:extLst>
          </p:cNvPr>
          <p:cNvCxnSpPr/>
          <p:nvPr/>
        </p:nvCxnSpPr>
        <p:spPr>
          <a:xfrm>
            <a:off x="590328" y="2321743"/>
            <a:ext cx="4110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2C1651E8-9C38-46D5-8FE5-C904BC226785}"/>
              </a:ext>
            </a:extLst>
          </p:cNvPr>
          <p:cNvSpPr txBox="1"/>
          <p:nvPr/>
        </p:nvSpPr>
        <p:spPr>
          <a:xfrm>
            <a:off x="1001389" y="1550033"/>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1</a:t>
            </a:r>
          </a:p>
        </p:txBody>
      </p:sp>
      <p:sp>
        <p:nvSpPr>
          <p:cNvPr id="219" name="TextBox 218">
            <a:extLst>
              <a:ext uri="{FF2B5EF4-FFF2-40B4-BE49-F238E27FC236}">
                <a16:creationId xmlns:a16="http://schemas.microsoft.com/office/drawing/2014/main" id="{375B672C-9751-404A-AEC9-894C990A548A}"/>
              </a:ext>
            </a:extLst>
          </p:cNvPr>
          <p:cNvSpPr txBox="1"/>
          <p:nvPr/>
        </p:nvSpPr>
        <p:spPr>
          <a:xfrm>
            <a:off x="1000848" y="1776015"/>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2</a:t>
            </a:r>
          </a:p>
        </p:txBody>
      </p:sp>
      <p:sp>
        <p:nvSpPr>
          <p:cNvPr id="220" name="TextBox 219">
            <a:extLst>
              <a:ext uri="{FF2B5EF4-FFF2-40B4-BE49-F238E27FC236}">
                <a16:creationId xmlns:a16="http://schemas.microsoft.com/office/drawing/2014/main" id="{64200F8E-2CA7-48E9-8928-A68A04CBF486}"/>
              </a:ext>
            </a:extLst>
          </p:cNvPr>
          <p:cNvSpPr txBox="1"/>
          <p:nvPr/>
        </p:nvSpPr>
        <p:spPr>
          <a:xfrm>
            <a:off x="999862" y="2001997"/>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3</a:t>
            </a:r>
          </a:p>
        </p:txBody>
      </p:sp>
      <p:sp>
        <p:nvSpPr>
          <p:cNvPr id="221" name="TextBox 220">
            <a:extLst>
              <a:ext uri="{FF2B5EF4-FFF2-40B4-BE49-F238E27FC236}">
                <a16:creationId xmlns:a16="http://schemas.microsoft.com/office/drawing/2014/main" id="{68C28075-F8A8-408A-A4DF-43FE2312ECAB}"/>
              </a:ext>
            </a:extLst>
          </p:cNvPr>
          <p:cNvSpPr txBox="1"/>
          <p:nvPr/>
        </p:nvSpPr>
        <p:spPr>
          <a:xfrm>
            <a:off x="991329" y="2227979"/>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Stage 4</a:t>
            </a:r>
          </a:p>
        </p:txBody>
      </p:sp>
      <p:sp>
        <p:nvSpPr>
          <p:cNvPr id="222" name="Rectangle 221">
            <a:extLst>
              <a:ext uri="{FF2B5EF4-FFF2-40B4-BE49-F238E27FC236}">
                <a16:creationId xmlns:a16="http://schemas.microsoft.com/office/drawing/2014/main" id="{C3556FB1-0B58-4A0A-8AEE-BDE614492D9E}"/>
              </a:ext>
            </a:extLst>
          </p:cNvPr>
          <p:cNvSpPr/>
          <p:nvPr/>
        </p:nvSpPr>
        <p:spPr>
          <a:xfrm>
            <a:off x="543453" y="1550031"/>
            <a:ext cx="1209839" cy="12233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B0F70F83-B479-4ED7-BABF-DD505EA78B5B}"/>
              </a:ext>
            </a:extLst>
          </p:cNvPr>
          <p:cNvSpPr/>
          <p:nvPr/>
        </p:nvSpPr>
        <p:spPr>
          <a:xfrm>
            <a:off x="590328" y="2534474"/>
            <a:ext cx="409534" cy="134992"/>
          </a:xfrm>
          <a:prstGeom prst="rect">
            <a:avLst/>
          </a:prstGeom>
          <a:solidFill>
            <a:srgbClr val="E0DB0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a:extLst>
              <a:ext uri="{FF2B5EF4-FFF2-40B4-BE49-F238E27FC236}">
                <a16:creationId xmlns:a16="http://schemas.microsoft.com/office/drawing/2014/main" id="{0064991F-7BB0-4DC9-BFD3-E9F1EC6C0A51}"/>
              </a:ext>
            </a:extLst>
          </p:cNvPr>
          <p:cNvSpPr txBox="1"/>
          <p:nvPr/>
        </p:nvSpPr>
        <p:spPr>
          <a:xfrm>
            <a:off x="994771" y="2453583"/>
            <a:ext cx="872455" cy="307777"/>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FLORIS</a:t>
            </a:r>
          </a:p>
        </p:txBody>
      </p:sp>
      <p:sp>
        <p:nvSpPr>
          <p:cNvPr id="234" name="TextBox 233">
            <a:extLst>
              <a:ext uri="{FF2B5EF4-FFF2-40B4-BE49-F238E27FC236}">
                <a16:creationId xmlns:a16="http://schemas.microsoft.com/office/drawing/2014/main" id="{C93BE1F8-98CC-4CC6-93FD-926D7E67E108}"/>
              </a:ext>
            </a:extLst>
          </p:cNvPr>
          <p:cNvSpPr txBox="1"/>
          <p:nvPr/>
        </p:nvSpPr>
        <p:spPr>
          <a:xfrm>
            <a:off x="8451390" y="2570545"/>
            <a:ext cx="1754985" cy="923330"/>
          </a:xfrm>
          <a:prstGeom prst="rect">
            <a:avLst/>
          </a:prstGeom>
          <a:solidFill>
            <a:srgbClr val="E0DB0F">
              <a:alpha val="50196"/>
            </a:srgbClr>
          </a:solidFill>
          <a:ln w="12700">
            <a:solidFill>
              <a:schemeClr val="tx1"/>
            </a:solidFill>
          </a:ln>
        </p:spPr>
        <p:txBody>
          <a:bodyPr wrap="square" rtlCol="0">
            <a:spAutoFit/>
          </a:bodyPr>
          <a:lstStyle/>
          <a:p>
            <a:pPr algn="ctr"/>
            <a:r>
              <a:rPr lang="en-US" b="1" dirty="0">
                <a:latin typeface="Cambria" panose="02040503050406030204" pitchFamily="18" charset="0"/>
                <a:ea typeface="Cambria" panose="02040503050406030204" pitchFamily="18" charset="0"/>
              </a:rPr>
              <a:t>Wind Farm Performance Summary</a:t>
            </a:r>
          </a:p>
        </p:txBody>
      </p:sp>
      <p:cxnSp>
        <p:nvCxnSpPr>
          <p:cNvPr id="236" name="Straight Arrow Connector 235">
            <a:extLst>
              <a:ext uri="{FF2B5EF4-FFF2-40B4-BE49-F238E27FC236}">
                <a16:creationId xmlns:a16="http://schemas.microsoft.com/office/drawing/2014/main" id="{D91E2BDB-95EE-44E6-AA33-3C831B5029E3}"/>
              </a:ext>
            </a:extLst>
          </p:cNvPr>
          <p:cNvCxnSpPr>
            <a:stCxn id="22" idx="3"/>
            <a:endCxn id="234" idx="1"/>
          </p:cNvCxnSpPr>
          <p:nvPr/>
        </p:nvCxnSpPr>
        <p:spPr>
          <a:xfrm flipV="1">
            <a:off x="8237942" y="3032210"/>
            <a:ext cx="21344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8655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CF668E-FCA6-4993-B6B2-8EFA2133E5DC}"/>
              </a:ext>
            </a:extLst>
          </p:cNvPr>
          <p:cNvSpPr txBox="1"/>
          <p:nvPr/>
        </p:nvSpPr>
        <p:spPr>
          <a:xfrm>
            <a:off x="7786688" y="3143250"/>
            <a:ext cx="4200525" cy="1754326"/>
          </a:xfrm>
          <a:prstGeom prst="rect">
            <a:avLst/>
          </a:prstGeom>
          <a:noFill/>
        </p:spPr>
        <p:txBody>
          <a:bodyPr wrap="square" rtlCol="0">
            <a:spAutoFit/>
          </a:bodyPr>
          <a:lstStyle/>
          <a:p>
            <a:r>
              <a:rPr lang="en-US" dirty="0"/>
              <a:t>Say we are looking at a constant LCOE of 50 Dollars.</a:t>
            </a:r>
          </a:p>
          <a:p>
            <a:r>
              <a:rPr lang="en-US" dirty="0"/>
              <a:t>The optimized wake steering can achieve this at a denser farm of x% given the same SP, saving x in BOS. </a:t>
            </a:r>
          </a:p>
          <a:p>
            <a:endParaRPr lang="en-US" dirty="0"/>
          </a:p>
        </p:txBody>
      </p:sp>
      <p:pic>
        <p:nvPicPr>
          <p:cNvPr id="3076" name="Picture 4">
            <a:extLst>
              <a:ext uri="{FF2B5EF4-FFF2-40B4-BE49-F238E27FC236}">
                <a16:creationId xmlns:a16="http://schemas.microsoft.com/office/drawing/2014/main" id="{4002C8AA-4C58-4A8F-A1D0-A01E54048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800" y="76321"/>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6F282E1-9FA8-4C29-BAA9-355891898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596" y="76320"/>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3928FC5-6927-4CB3-849D-3EA7D8D29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4" y="76322"/>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A77242A-1877-4549-858A-1DC0E0594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 y="2925947"/>
            <a:ext cx="360997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F99E742E-FC13-47AB-9F6E-BDED89FF62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6177" y="2925946"/>
            <a:ext cx="3752850" cy="2524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381086-D8C5-465C-898A-B7DE05EAADFC}"/>
              </a:ext>
            </a:extLst>
          </p:cNvPr>
          <p:cNvSpPr txBox="1"/>
          <p:nvPr/>
        </p:nvSpPr>
        <p:spPr>
          <a:xfrm>
            <a:off x="266717" y="4712910"/>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7027FBAA-745B-48B2-A178-A29D66D15BB5}"/>
              </a:ext>
            </a:extLst>
          </p:cNvPr>
          <p:cNvSpPr txBox="1"/>
          <p:nvPr/>
        </p:nvSpPr>
        <p:spPr>
          <a:xfrm>
            <a:off x="3981466" y="4691895"/>
            <a:ext cx="520447"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53286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ECA04BA6-D10F-4083-AB4B-D6942E596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93" y="194555"/>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0E76B881-DAF6-4921-B121-136208DDB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878" y="196691"/>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CE179FD9-A651-489C-885A-3AD457160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4003" y="194555"/>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5FBCB1C5-6EDF-463A-838D-D8CF81862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18" y="2871080"/>
            <a:ext cx="36099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C7790F2-B656-4CA0-9044-820E1FA9FB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268" y="2870012"/>
            <a:ext cx="36099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EF1F50A-13E4-41DF-B2AA-085A7ADA22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0818" y="2870012"/>
            <a:ext cx="36099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77C1884-B6AC-4266-9F12-7001EA4853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181" y="4523546"/>
            <a:ext cx="3733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CEE05778-A6E7-4B29-9B84-457A96456F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1293" y="4496257"/>
            <a:ext cx="379095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8C29AC33-8595-4419-970A-1BB2C60726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5556" y="4523546"/>
            <a:ext cx="379095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32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028D4-1F98-417F-A148-9B8B0187E8C6}"/>
              </a:ext>
            </a:extLst>
          </p:cNvPr>
          <p:cNvSpPr>
            <a:spLocks noGrp="1"/>
          </p:cNvSpPr>
          <p:nvPr>
            <p:ph type="title"/>
          </p:nvPr>
        </p:nvSpPr>
        <p:spPr>
          <a:xfrm>
            <a:off x="0" y="0"/>
            <a:ext cx="10515600" cy="1325563"/>
          </a:xfrm>
        </p:spPr>
        <p:txBody>
          <a:bodyPr/>
          <a:lstStyle/>
          <a:p>
            <a:r>
              <a:rPr lang="en-US" dirty="0"/>
              <a:t>What parametric study section could look like: </a:t>
            </a:r>
          </a:p>
        </p:txBody>
      </p:sp>
      <p:pic>
        <p:nvPicPr>
          <p:cNvPr id="5" name="Picture 4">
            <a:extLst>
              <a:ext uri="{FF2B5EF4-FFF2-40B4-BE49-F238E27FC236}">
                <a16:creationId xmlns:a16="http://schemas.microsoft.com/office/drawing/2014/main" id="{1392E75A-C95A-4F35-B0AE-E2DB22DC2922}"/>
              </a:ext>
            </a:extLst>
          </p:cNvPr>
          <p:cNvPicPr>
            <a:picLocks noChangeAspect="1"/>
          </p:cNvPicPr>
          <p:nvPr/>
        </p:nvPicPr>
        <p:blipFill>
          <a:blip r:embed="rId2"/>
          <a:stretch>
            <a:fillRect/>
          </a:stretch>
        </p:blipFill>
        <p:spPr>
          <a:xfrm>
            <a:off x="0" y="0"/>
            <a:ext cx="12192000" cy="4201391"/>
          </a:xfrm>
          <a:prstGeom prst="rect">
            <a:avLst/>
          </a:prstGeom>
        </p:spPr>
      </p:pic>
      <p:sp>
        <p:nvSpPr>
          <p:cNvPr id="7" name="TextBox 6">
            <a:extLst>
              <a:ext uri="{FF2B5EF4-FFF2-40B4-BE49-F238E27FC236}">
                <a16:creationId xmlns:a16="http://schemas.microsoft.com/office/drawing/2014/main" id="{2BE89988-12BF-4A0E-AF12-E1CCA986DEBC}"/>
              </a:ext>
            </a:extLst>
          </p:cNvPr>
          <p:cNvSpPr txBox="1"/>
          <p:nvPr/>
        </p:nvSpPr>
        <p:spPr>
          <a:xfrm>
            <a:off x="1300294" y="4429387"/>
            <a:ext cx="6979640" cy="2862322"/>
          </a:xfrm>
          <a:prstGeom prst="rect">
            <a:avLst/>
          </a:prstGeom>
          <a:noFill/>
        </p:spPr>
        <p:txBody>
          <a:bodyPr wrap="square" rtlCol="0">
            <a:spAutoFit/>
          </a:bodyPr>
          <a:lstStyle/>
          <a:p>
            <a:r>
              <a:rPr lang="en-US" b="1" dirty="0"/>
              <a:t>Keep BOS </a:t>
            </a:r>
            <a:r>
              <a:rPr lang="en-US" b="1" dirty="0" err="1"/>
              <a:t>CONS.Baseline</a:t>
            </a:r>
            <a:r>
              <a:rPr lang="en-US" b="1" dirty="0"/>
              <a:t> AEP no wake steering</a:t>
            </a:r>
            <a:r>
              <a:rPr lang="en-US" dirty="0"/>
              <a:t> – keep BOS of </a:t>
            </a:r>
            <a:r>
              <a:rPr lang="en-US" dirty="0" err="1"/>
              <a:t>15D</a:t>
            </a:r>
            <a:r>
              <a:rPr lang="en-US" dirty="0"/>
              <a:t> and </a:t>
            </a:r>
            <a:r>
              <a:rPr lang="en-US" dirty="0" err="1"/>
              <a:t>150W</a:t>
            </a:r>
            <a:r>
              <a:rPr lang="en-US" dirty="0"/>
              <a:t> machine across all spacings (and wind speed) </a:t>
            </a:r>
          </a:p>
          <a:p>
            <a:r>
              <a:rPr lang="en-US" b="1" dirty="0"/>
              <a:t>Keep BOS CONS. Wake steering AEP </a:t>
            </a:r>
            <a:r>
              <a:rPr lang="en-US" dirty="0"/>
              <a:t>– keep BOS of </a:t>
            </a:r>
            <a:r>
              <a:rPr lang="en-US" dirty="0" err="1"/>
              <a:t>15D</a:t>
            </a:r>
            <a:r>
              <a:rPr lang="en-US" dirty="0"/>
              <a:t> and </a:t>
            </a:r>
            <a:r>
              <a:rPr lang="en-US" dirty="0" err="1"/>
              <a:t>150W</a:t>
            </a:r>
            <a:r>
              <a:rPr lang="en-US" dirty="0"/>
              <a:t> machines </a:t>
            </a:r>
          </a:p>
          <a:p>
            <a:r>
              <a:rPr lang="en-US" b="1" dirty="0"/>
              <a:t>Keep AEP </a:t>
            </a:r>
            <a:r>
              <a:rPr lang="en-US" b="1" dirty="0" err="1"/>
              <a:t>CONST.BOS</a:t>
            </a:r>
            <a:r>
              <a:rPr lang="en-US" b="1" dirty="0"/>
              <a:t> no wake steering </a:t>
            </a:r>
            <a:r>
              <a:rPr lang="en-US" dirty="0"/>
              <a:t>– Use AEP baseline of </a:t>
            </a:r>
            <a:r>
              <a:rPr lang="en-US" dirty="0" err="1"/>
              <a:t>15D</a:t>
            </a:r>
            <a:r>
              <a:rPr lang="en-US" dirty="0"/>
              <a:t> and </a:t>
            </a:r>
            <a:r>
              <a:rPr lang="en-US" dirty="0" err="1"/>
              <a:t>150W</a:t>
            </a:r>
            <a:r>
              <a:rPr lang="en-US" dirty="0"/>
              <a:t> machine across all spacings and wind speeds?  </a:t>
            </a:r>
          </a:p>
          <a:p>
            <a:r>
              <a:rPr lang="en-US" b="1" dirty="0"/>
              <a:t>BOS and wake steering </a:t>
            </a:r>
            <a:r>
              <a:rPr lang="en-US" dirty="0"/>
              <a:t>– Use the optimized AEP result (or is this what we have now that is a combination of all both of them). </a:t>
            </a:r>
          </a:p>
          <a:p>
            <a:r>
              <a:rPr lang="en-US" b="1" dirty="0"/>
              <a:t>Curve accounting for both BOS and AEP – </a:t>
            </a:r>
            <a:r>
              <a:rPr lang="en-US" dirty="0"/>
              <a:t>what is shown now..</a:t>
            </a:r>
          </a:p>
          <a:p>
            <a:endParaRPr lang="en-US" dirty="0"/>
          </a:p>
        </p:txBody>
      </p:sp>
    </p:spTree>
    <p:extLst>
      <p:ext uri="{BB962C8B-B14F-4D97-AF65-F5344CB8AC3E}">
        <p14:creationId xmlns:p14="http://schemas.microsoft.com/office/powerpoint/2010/main" val="845211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CEED39F-4309-4BF1-920B-07EA26FB6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841098" cy="21064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611DB2-D861-4ECD-8FBD-73F94BF8AAB0}"/>
              </a:ext>
            </a:extLst>
          </p:cNvPr>
          <p:cNvSpPr txBox="1"/>
          <p:nvPr/>
        </p:nvSpPr>
        <p:spPr>
          <a:xfrm>
            <a:off x="7058025" y="171450"/>
            <a:ext cx="37719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General behavior of </a:t>
            </a:r>
            <a:r>
              <a:rPr lang="en-US" dirty="0" err="1"/>
              <a:t>Aep</a:t>
            </a:r>
            <a:r>
              <a:rPr lang="en-US" dirty="0"/>
              <a:t> gain and baseline wake loss as a function of relative spacing is consistent with theory and results seen from the actual wind farms. As Baseline wake losses go down, so do the AEP gains. </a:t>
            </a:r>
          </a:p>
          <a:p>
            <a:pPr marL="285750" indent="-285750">
              <a:buFont typeface="Arial" panose="020B0604020202020204" pitchFamily="34" charset="0"/>
              <a:buChar char="•"/>
            </a:pPr>
            <a:r>
              <a:rPr lang="en-US" dirty="0"/>
              <a:t>AS average wind speed goes down, the baseline wake losses increase. This is because lower wind speeds have higher thrust coefficients, and hence more prominent wakes. As a result, AEP gains go up with decreasing wind speed. </a:t>
            </a:r>
          </a:p>
          <a:p>
            <a:pPr marL="285750" indent="-285750">
              <a:buFont typeface="Arial" panose="020B0604020202020204" pitchFamily="34" charset="0"/>
              <a:buChar char="•"/>
            </a:pPr>
            <a:r>
              <a:rPr lang="en-US" dirty="0"/>
              <a:t>As the SP of the machine goes up, the wake losses also increase. This is similar the reasoning with the wind speed, since higher SP has a larger region 2 region, hence more time spent not at rated (wake losses are prevalent). </a:t>
            </a:r>
          </a:p>
          <a:p>
            <a:pPr marL="285750" indent="-285750">
              <a:buFont typeface="Arial" panose="020B0604020202020204" pitchFamily="34" charset="0"/>
              <a:buChar char="•"/>
            </a:pPr>
            <a:r>
              <a:rPr lang="en-US" dirty="0"/>
              <a:t>We can also see that the AEP gains converge at 7 and </a:t>
            </a:r>
            <a:r>
              <a:rPr lang="en-US" dirty="0" err="1"/>
              <a:t>10D</a:t>
            </a:r>
            <a:r>
              <a:rPr lang="en-US" dirty="0"/>
              <a:t> spacing between 7.5 and 9 m/s.</a:t>
            </a:r>
          </a:p>
        </p:txBody>
      </p:sp>
      <p:sp>
        <p:nvSpPr>
          <p:cNvPr id="12" name="TextBox 11">
            <a:extLst>
              <a:ext uri="{FF2B5EF4-FFF2-40B4-BE49-F238E27FC236}">
                <a16:creationId xmlns:a16="http://schemas.microsoft.com/office/drawing/2014/main" id="{F9E270CF-15C8-45B9-8AA1-6FBE6C492B88}"/>
              </a:ext>
            </a:extLst>
          </p:cNvPr>
          <p:cNvSpPr txBox="1"/>
          <p:nvPr/>
        </p:nvSpPr>
        <p:spPr>
          <a:xfrm>
            <a:off x="242887" y="14620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0" name="Picture 16">
            <a:extLst>
              <a:ext uri="{FF2B5EF4-FFF2-40B4-BE49-F238E27FC236}">
                <a16:creationId xmlns:a16="http://schemas.microsoft.com/office/drawing/2014/main" id="{CCB2E3F7-1ED1-4AE0-97C6-1A8269FC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099" y="0"/>
            <a:ext cx="2961039" cy="2106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B3E883-1271-4676-BA54-B72FA6E801CA}"/>
              </a:ext>
            </a:extLst>
          </p:cNvPr>
          <p:cNvSpPr txBox="1"/>
          <p:nvPr/>
        </p:nvSpPr>
        <p:spPr>
          <a:xfrm>
            <a:off x="3263905" y="143125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1282" name="Picture 18">
            <a:extLst>
              <a:ext uri="{FF2B5EF4-FFF2-40B4-BE49-F238E27FC236}">
                <a16:creationId xmlns:a16="http://schemas.microsoft.com/office/drawing/2014/main" id="{F58747FD-1A34-451D-B155-250015764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6459"/>
            <a:ext cx="296569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a:extLst>
              <a:ext uri="{FF2B5EF4-FFF2-40B4-BE49-F238E27FC236}">
                <a16:creationId xmlns:a16="http://schemas.microsoft.com/office/drawing/2014/main" id="{F0A783F7-0E55-4E85-AF0B-F7C0CF60E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356" y="2106458"/>
            <a:ext cx="301264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a:extLst>
              <a:ext uri="{FF2B5EF4-FFF2-40B4-BE49-F238E27FC236}">
                <a16:creationId xmlns:a16="http://schemas.microsoft.com/office/drawing/2014/main" id="{98E414E4-81C7-4B50-AB09-7E9C77F6B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 y="4212917"/>
            <a:ext cx="2965695" cy="2198840"/>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a:extLst>
              <a:ext uri="{FF2B5EF4-FFF2-40B4-BE49-F238E27FC236}">
                <a16:creationId xmlns:a16="http://schemas.microsoft.com/office/drawing/2014/main" id="{2A36BBCD-CD8D-43E3-8077-6A8A9685E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9162" y="4212916"/>
            <a:ext cx="3012644" cy="219883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FFEB218-E7BB-42CA-87FC-819091178135}"/>
              </a:ext>
            </a:extLst>
          </p:cNvPr>
          <p:cNvSpPr txBox="1"/>
          <p:nvPr/>
        </p:nvSpPr>
        <p:spPr>
          <a:xfrm>
            <a:off x="3385446"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4" name="TextBox 13">
            <a:extLst>
              <a:ext uri="{FF2B5EF4-FFF2-40B4-BE49-F238E27FC236}">
                <a16:creationId xmlns:a16="http://schemas.microsoft.com/office/drawing/2014/main" id="{6AB6D855-0199-43F0-9B0F-F2A3F9D03994}"/>
              </a:ext>
            </a:extLst>
          </p:cNvPr>
          <p:cNvSpPr txBox="1"/>
          <p:nvPr/>
        </p:nvSpPr>
        <p:spPr>
          <a:xfrm>
            <a:off x="276931" y="356229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6" name="TextBox 15">
            <a:extLst>
              <a:ext uri="{FF2B5EF4-FFF2-40B4-BE49-F238E27FC236}">
                <a16:creationId xmlns:a16="http://schemas.microsoft.com/office/drawing/2014/main" id="{303C4DDB-27E4-46F0-874E-704BED090295}"/>
              </a:ext>
            </a:extLst>
          </p:cNvPr>
          <p:cNvSpPr txBox="1"/>
          <p:nvPr/>
        </p:nvSpPr>
        <p:spPr>
          <a:xfrm>
            <a:off x="276931" y="5668759"/>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17" name="TextBox 16">
            <a:extLst>
              <a:ext uri="{FF2B5EF4-FFF2-40B4-BE49-F238E27FC236}">
                <a16:creationId xmlns:a16="http://schemas.microsoft.com/office/drawing/2014/main" id="{1F9EB1A4-1FD5-47D5-9F8D-1A3187C654A3}"/>
              </a:ext>
            </a:extLst>
          </p:cNvPr>
          <p:cNvSpPr txBox="1"/>
          <p:nvPr/>
        </p:nvSpPr>
        <p:spPr>
          <a:xfrm>
            <a:off x="3260735" y="5668758"/>
            <a:ext cx="370062"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Tree>
    <p:extLst>
      <p:ext uri="{BB962C8B-B14F-4D97-AF65-F5344CB8AC3E}">
        <p14:creationId xmlns:p14="http://schemas.microsoft.com/office/powerpoint/2010/main" val="2766118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6">
            <a:extLst>
              <a:ext uri="{FF2B5EF4-FFF2-40B4-BE49-F238E27FC236}">
                <a16:creationId xmlns:a16="http://schemas.microsoft.com/office/drawing/2014/main" id="{01F13382-E97A-4D0D-9E74-ABB10EA82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651" y="90489"/>
            <a:ext cx="2961039" cy="21064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a:extLst>
              <a:ext uri="{FF2B5EF4-FFF2-40B4-BE49-F238E27FC236}">
                <a16:creationId xmlns:a16="http://schemas.microsoft.com/office/drawing/2014/main" id="{C4E8F13A-8C9D-4E71-8583-EE353E904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651" y="2266951"/>
            <a:ext cx="301264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0049760B-6F65-4C58-88F2-B4C7A0C92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848" y="4465790"/>
            <a:ext cx="3012644" cy="2198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0C9141-539C-4281-B832-93132CF005AD}"/>
              </a:ext>
            </a:extLst>
          </p:cNvPr>
          <p:cNvSpPr txBox="1"/>
          <p:nvPr/>
        </p:nvSpPr>
        <p:spPr>
          <a:xfrm>
            <a:off x="9141532" y="193370"/>
            <a:ext cx="2653423" cy="646331"/>
          </a:xfrm>
          <a:prstGeom prst="rect">
            <a:avLst/>
          </a:prstGeom>
          <a:noFill/>
        </p:spPr>
        <p:txBody>
          <a:bodyPr wrap="square" rtlCol="0">
            <a:spAutoFit/>
          </a:bodyPr>
          <a:lstStyle/>
          <a:p>
            <a:r>
              <a:rPr lang="en-US" dirty="0"/>
              <a:t>Could summarize %AEP Gain in a table </a:t>
            </a:r>
          </a:p>
        </p:txBody>
      </p:sp>
      <p:pic>
        <p:nvPicPr>
          <p:cNvPr id="15" name="Picture 2">
            <a:extLst>
              <a:ext uri="{FF2B5EF4-FFF2-40B4-BE49-F238E27FC236}">
                <a16:creationId xmlns:a16="http://schemas.microsoft.com/office/drawing/2014/main" id="{F34FEDF7-5334-49C5-BA48-18DEF681B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434" y="90489"/>
            <a:ext cx="2841098" cy="21064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a:extLst>
              <a:ext uri="{FF2B5EF4-FFF2-40B4-BE49-F238E27FC236}">
                <a16:creationId xmlns:a16="http://schemas.microsoft.com/office/drawing/2014/main" id="{99A0D333-3BAF-4F91-9C0B-571FCC7E1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434" y="2231950"/>
            <a:ext cx="2965694" cy="21988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a:extLst>
              <a:ext uri="{FF2B5EF4-FFF2-40B4-BE49-F238E27FC236}">
                <a16:creationId xmlns:a16="http://schemas.microsoft.com/office/drawing/2014/main" id="{50C8E610-4FAF-4CEA-BF60-0D8794D615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2768" y="4465790"/>
            <a:ext cx="2965695" cy="219884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6028C0-6B50-40C9-B7F6-D857D55B5E8E}"/>
              </a:ext>
            </a:extLst>
          </p:cNvPr>
          <p:cNvSpPr txBox="1"/>
          <p:nvPr/>
        </p:nvSpPr>
        <p:spPr>
          <a:xfrm>
            <a:off x="3626057" y="150971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22" name="TextBox 21">
            <a:extLst>
              <a:ext uri="{FF2B5EF4-FFF2-40B4-BE49-F238E27FC236}">
                <a16:creationId xmlns:a16="http://schemas.microsoft.com/office/drawing/2014/main" id="{EB461912-09BE-4281-BF65-870F46E25D6C}"/>
              </a:ext>
            </a:extLst>
          </p:cNvPr>
          <p:cNvSpPr txBox="1"/>
          <p:nvPr/>
        </p:nvSpPr>
        <p:spPr>
          <a:xfrm>
            <a:off x="3626057" y="377855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23" name="TextBox 22">
            <a:extLst>
              <a:ext uri="{FF2B5EF4-FFF2-40B4-BE49-F238E27FC236}">
                <a16:creationId xmlns:a16="http://schemas.microsoft.com/office/drawing/2014/main" id="{802B4F79-069C-4428-AAAF-2DAF944AF3EE}"/>
              </a:ext>
            </a:extLst>
          </p:cNvPr>
          <p:cNvSpPr txBox="1"/>
          <p:nvPr/>
        </p:nvSpPr>
        <p:spPr>
          <a:xfrm>
            <a:off x="3626057" y="59477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24" name="TextBox 23">
            <a:extLst>
              <a:ext uri="{FF2B5EF4-FFF2-40B4-BE49-F238E27FC236}">
                <a16:creationId xmlns:a16="http://schemas.microsoft.com/office/drawing/2014/main" id="{94C8720D-FB09-469F-B104-243ED84FF59E}"/>
              </a:ext>
            </a:extLst>
          </p:cNvPr>
          <p:cNvSpPr txBox="1"/>
          <p:nvPr/>
        </p:nvSpPr>
        <p:spPr>
          <a:xfrm>
            <a:off x="6550204" y="151862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25" name="TextBox 24">
            <a:extLst>
              <a:ext uri="{FF2B5EF4-FFF2-40B4-BE49-F238E27FC236}">
                <a16:creationId xmlns:a16="http://schemas.microsoft.com/office/drawing/2014/main" id="{299DB447-4703-47A3-A442-344F262E7BE7}"/>
              </a:ext>
            </a:extLst>
          </p:cNvPr>
          <p:cNvSpPr txBox="1"/>
          <p:nvPr/>
        </p:nvSpPr>
        <p:spPr>
          <a:xfrm>
            <a:off x="6550204" y="3695083"/>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26" name="TextBox 25">
            <a:extLst>
              <a:ext uri="{FF2B5EF4-FFF2-40B4-BE49-F238E27FC236}">
                <a16:creationId xmlns:a16="http://schemas.microsoft.com/office/drawing/2014/main" id="{BFDE678B-4592-43C3-BC40-43540975956D}"/>
              </a:ext>
            </a:extLst>
          </p:cNvPr>
          <p:cNvSpPr txBox="1"/>
          <p:nvPr/>
        </p:nvSpPr>
        <p:spPr>
          <a:xfrm>
            <a:off x="6564007" y="59477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4098" name="Picture 2">
            <a:extLst>
              <a:ext uri="{FF2B5EF4-FFF2-40B4-BE49-F238E27FC236}">
                <a16:creationId xmlns:a16="http://schemas.microsoft.com/office/drawing/2014/main" id="{24228B46-E09B-40F3-89A1-2C69F781C9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08" y="54127"/>
            <a:ext cx="3056755" cy="219119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1C45893-9993-48D1-8E2A-9A77FD6934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033" y="2245321"/>
            <a:ext cx="2983530" cy="210646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D7C361-09C4-48C9-898F-3EEEB86E5A2C}"/>
              </a:ext>
            </a:extLst>
          </p:cNvPr>
          <p:cNvSpPr txBox="1"/>
          <p:nvPr/>
        </p:nvSpPr>
        <p:spPr>
          <a:xfrm>
            <a:off x="2749757" y="15763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9" name="TextBox 18">
            <a:extLst>
              <a:ext uri="{FF2B5EF4-FFF2-40B4-BE49-F238E27FC236}">
                <a16:creationId xmlns:a16="http://schemas.microsoft.com/office/drawing/2014/main" id="{F6FAAE20-B990-450E-B36E-E564D20F92C9}"/>
              </a:ext>
            </a:extLst>
          </p:cNvPr>
          <p:cNvSpPr txBox="1"/>
          <p:nvPr/>
        </p:nvSpPr>
        <p:spPr>
          <a:xfrm>
            <a:off x="2749757" y="371929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4102" name="Picture 6">
            <a:extLst>
              <a:ext uri="{FF2B5EF4-FFF2-40B4-BE49-F238E27FC236}">
                <a16:creationId xmlns:a16="http://schemas.microsoft.com/office/drawing/2014/main" id="{84C0B4B2-FB5F-4043-8853-4EDEEEE797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31" y="4343346"/>
            <a:ext cx="3057498" cy="215868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3FD3E80-3232-4C52-A6BC-DDC5AF080770}"/>
              </a:ext>
            </a:extLst>
          </p:cNvPr>
          <p:cNvSpPr txBox="1"/>
          <p:nvPr/>
        </p:nvSpPr>
        <p:spPr>
          <a:xfrm>
            <a:off x="2749757" y="585931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Tree>
    <p:extLst>
      <p:ext uri="{BB962C8B-B14F-4D97-AF65-F5344CB8AC3E}">
        <p14:creationId xmlns:p14="http://schemas.microsoft.com/office/powerpoint/2010/main" val="3406791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0862F-B0FB-498B-B7D2-42B002E99985}"/>
              </a:ext>
            </a:extLst>
          </p:cNvPr>
          <p:cNvPicPr>
            <a:picLocks noChangeAspect="1"/>
          </p:cNvPicPr>
          <p:nvPr/>
        </p:nvPicPr>
        <p:blipFill>
          <a:blip r:embed="rId2"/>
          <a:stretch>
            <a:fillRect/>
          </a:stretch>
        </p:blipFill>
        <p:spPr>
          <a:xfrm>
            <a:off x="0" y="0"/>
            <a:ext cx="3257550" cy="2543175"/>
          </a:xfrm>
          <a:prstGeom prst="rect">
            <a:avLst/>
          </a:prstGeom>
        </p:spPr>
      </p:pic>
      <p:pic>
        <p:nvPicPr>
          <p:cNvPr id="5" name="Picture 4">
            <a:extLst>
              <a:ext uri="{FF2B5EF4-FFF2-40B4-BE49-F238E27FC236}">
                <a16:creationId xmlns:a16="http://schemas.microsoft.com/office/drawing/2014/main" id="{36329D71-A4AD-498C-9953-9A1E3D18135A}"/>
              </a:ext>
            </a:extLst>
          </p:cNvPr>
          <p:cNvPicPr>
            <a:picLocks noChangeAspect="1"/>
          </p:cNvPicPr>
          <p:nvPr/>
        </p:nvPicPr>
        <p:blipFill>
          <a:blip r:embed="rId3"/>
          <a:stretch>
            <a:fillRect/>
          </a:stretch>
        </p:blipFill>
        <p:spPr>
          <a:xfrm>
            <a:off x="0" y="2543175"/>
            <a:ext cx="3333750" cy="2657475"/>
          </a:xfrm>
          <a:prstGeom prst="rect">
            <a:avLst/>
          </a:prstGeom>
        </p:spPr>
      </p:pic>
      <p:pic>
        <p:nvPicPr>
          <p:cNvPr id="6" name="Picture 5">
            <a:extLst>
              <a:ext uri="{FF2B5EF4-FFF2-40B4-BE49-F238E27FC236}">
                <a16:creationId xmlns:a16="http://schemas.microsoft.com/office/drawing/2014/main" id="{89EA6614-0DD7-46A7-A3FE-A3521721F4C6}"/>
              </a:ext>
            </a:extLst>
          </p:cNvPr>
          <p:cNvPicPr>
            <a:picLocks noChangeAspect="1"/>
          </p:cNvPicPr>
          <p:nvPr/>
        </p:nvPicPr>
        <p:blipFill>
          <a:blip r:embed="rId4"/>
          <a:stretch>
            <a:fillRect/>
          </a:stretch>
        </p:blipFill>
        <p:spPr>
          <a:xfrm>
            <a:off x="3257550" y="109537"/>
            <a:ext cx="5534025" cy="1876425"/>
          </a:xfrm>
          <a:prstGeom prst="rect">
            <a:avLst/>
          </a:prstGeom>
        </p:spPr>
      </p:pic>
      <p:pic>
        <p:nvPicPr>
          <p:cNvPr id="7" name="Picture 6">
            <a:extLst>
              <a:ext uri="{FF2B5EF4-FFF2-40B4-BE49-F238E27FC236}">
                <a16:creationId xmlns:a16="http://schemas.microsoft.com/office/drawing/2014/main" id="{B53C92AD-8638-4723-B1A4-48412A2BAC42}"/>
              </a:ext>
            </a:extLst>
          </p:cNvPr>
          <p:cNvPicPr>
            <a:picLocks noChangeAspect="1"/>
          </p:cNvPicPr>
          <p:nvPr/>
        </p:nvPicPr>
        <p:blipFill>
          <a:blip r:embed="rId5"/>
          <a:stretch>
            <a:fillRect/>
          </a:stretch>
        </p:blipFill>
        <p:spPr>
          <a:xfrm>
            <a:off x="3248025" y="2700339"/>
            <a:ext cx="5657850" cy="2171700"/>
          </a:xfrm>
          <a:prstGeom prst="rect">
            <a:avLst/>
          </a:prstGeom>
        </p:spPr>
      </p:pic>
      <p:sp>
        <p:nvSpPr>
          <p:cNvPr id="8" name="TextBox 7">
            <a:extLst>
              <a:ext uri="{FF2B5EF4-FFF2-40B4-BE49-F238E27FC236}">
                <a16:creationId xmlns:a16="http://schemas.microsoft.com/office/drawing/2014/main" id="{6CA1A5AB-9C79-46C4-902E-93D5F34DDCAB}"/>
              </a:ext>
            </a:extLst>
          </p:cNvPr>
          <p:cNvSpPr txBox="1"/>
          <p:nvPr/>
        </p:nvSpPr>
        <p:spPr>
          <a:xfrm>
            <a:off x="8991600" y="243184"/>
            <a:ext cx="34290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When fitting a second order model, the predicted vs. </a:t>
            </a:r>
            <a:r>
              <a:rPr lang="en-US" dirty="0" err="1"/>
              <a:t>actuial</a:t>
            </a:r>
            <a:r>
              <a:rPr lang="en-US" dirty="0"/>
              <a:t> values show a very strong </a:t>
            </a:r>
            <a:r>
              <a:rPr lang="en-US" dirty="0" err="1"/>
              <a:t>corelations</a:t>
            </a:r>
            <a:r>
              <a:rPr lang="en-US" dirty="0"/>
              <a:t> (with </a:t>
            </a:r>
            <a:r>
              <a:rPr lang="en-US" dirty="0" err="1"/>
              <a:t>R2</a:t>
            </a:r>
            <a:r>
              <a:rPr lang="en-US" dirty="0"/>
              <a:t> value of </a:t>
            </a:r>
            <a:r>
              <a:rPr lang="en-US" dirty="0" err="1"/>
              <a:t>bla</a:t>
            </a:r>
            <a:r>
              <a:rPr lang="en-US" dirty="0"/>
              <a:t> </a:t>
            </a:r>
            <a:r>
              <a:rPr lang="en-US" dirty="0" err="1"/>
              <a:t>bla</a:t>
            </a:r>
            <a:r>
              <a:rPr lang="en-US" dirty="0"/>
              <a:t>). Furthermore, the scaled estimates (describe what this is) tell us which </a:t>
            </a:r>
            <a:r>
              <a:rPr lang="en-US" dirty="0" err="1"/>
              <a:t>parametres</a:t>
            </a:r>
            <a:r>
              <a:rPr lang="en-US" dirty="0"/>
              <a:t> are the most critical. </a:t>
            </a:r>
          </a:p>
          <a:p>
            <a:pPr marL="285750" indent="-285750">
              <a:buFont typeface="Arial" panose="020B0604020202020204" pitchFamily="34" charset="0"/>
              <a:buChar char="•"/>
            </a:pPr>
            <a:r>
              <a:rPr lang="en-US" dirty="0"/>
              <a:t>As we can see, for both AEP gain and wake loss, the relative spacing carries the most weight, and is inversely </a:t>
            </a:r>
            <a:r>
              <a:rPr lang="en-US" dirty="0" err="1"/>
              <a:t>proportual</a:t>
            </a:r>
            <a:r>
              <a:rPr lang="en-US" dirty="0"/>
              <a:t> as we  saw from the other curves. </a:t>
            </a:r>
          </a:p>
          <a:p>
            <a:pPr marL="285750" indent="-285750">
              <a:buFont typeface="Arial" panose="020B0604020202020204" pitchFamily="34" charset="0"/>
              <a:buChar char="•"/>
            </a:pPr>
            <a:r>
              <a:rPr lang="en-US" dirty="0"/>
              <a:t>In general, the parameters are more correlated to the baseline </a:t>
            </a:r>
            <a:r>
              <a:rPr lang="en-US" dirty="0" err="1"/>
              <a:t>wkae</a:t>
            </a:r>
            <a:r>
              <a:rPr lang="en-US" dirty="0"/>
              <a:t> losses (also has stronger fit), but the relative magnitudes match quite well. Hence, we can conclude that the main driver amongst the </a:t>
            </a:r>
            <a:r>
              <a:rPr lang="en-US" dirty="0" err="1"/>
              <a:t>paremtres</a:t>
            </a:r>
            <a:r>
              <a:rPr lang="en-US" dirty="0"/>
              <a:t> we looked at is the relative spacing, average wind speed, and turbine specific power. </a:t>
            </a:r>
          </a:p>
        </p:txBody>
      </p:sp>
    </p:spTree>
    <p:extLst>
      <p:ext uri="{BB962C8B-B14F-4D97-AF65-F5344CB8AC3E}">
        <p14:creationId xmlns:p14="http://schemas.microsoft.com/office/powerpoint/2010/main" val="3126287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89B50EF-7F62-4B7F-8B4A-D9CD5A68B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98424"/>
            <a:ext cx="3733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189806-FD8E-4638-8F6D-50692C801D6A}"/>
              </a:ext>
            </a:extLst>
          </p:cNvPr>
          <p:cNvSpPr txBox="1"/>
          <p:nvPr/>
        </p:nvSpPr>
        <p:spPr>
          <a:xfrm>
            <a:off x="4905375" y="98424"/>
            <a:ext cx="3305175"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wind </a:t>
            </a:r>
            <a:r>
              <a:rPr lang="en-US" dirty="0" err="1"/>
              <a:t>reasouirce</a:t>
            </a:r>
            <a:r>
              <a:rPr lang="en-US" dirty="0"/>
              <a:t> and hence average wind speed does not effect the BOS cost. This plot already clearly shows that the SP has more weight than the spacing, as seen by the shallow slops of the curves. </a:t>
            </a:r>
          </a:p>
          <a:p>
            <a:pPr marL="285750" indent="-285750">
              <a:buFont typeface="Arial" panose="020B0604020202020204" pitchFamily="34" charset="0"/>
              <a:buChar char="•"/>
            </a:pPr>
            <a:r>
              <a:rPr lang="en-US" dirty="0"/>
              <a:t>The increase of SP leads to decrease in BOS, and increase in </a:t>
            </a:r>
            <a:r>
              <a:rPr lang="en-US" dirty="0" err="1"/>
              <a:t>spc</a:t>
            </a:r>
            <a:r>
              <a:rPr lang="en-US" dirty="0"/>
              <a:t> leads to increase in BOS</a:t>
            </a:r>
          </a:p>
          <a:p>
            <a:pPr marL="285750" indent="-285750">
              <a:buFont typeface="Arial" panose="020B0604020202020204" pitchFamily="34" charset="0"/>
              <a:buChar char="•"/>
            </a:pPr>
            <a:r>
              <a:rPr lang="en-US" dirty="0"/>
              <a:t>It might not be worth showing the second order fit since these values are not the product of any simulations and can be explained by the equations and input parameters used for them. But the scaled estimate show the SP has a negative </a:t>
            </a:r>
            <a:r>
              <a:rPr lang="en-US" dirty="0" err="1"/>
              <a:t>corelationsand</a:t>
            </a:r>
            <a:r>
              <a:rPr lang="en-US" dirty="0"/>
              <a:t> spacing a positive shallower </a:t>
            </a:r>
            <a:r>
              <a:rPr lang="en-US" dirty="0" err="1"/>
              <a:t>corleaton</a:t>
            </a:r>
            <a:r>
              <a:rPr lang="en-US" dirty="0"/>
              <a:t>. </a:t>
            </a:r>
          </a:p>
        </p:txBody>
      </p:sp>
      <p:pic>
        <p:nvPicPr>
          <p:cNvPr id="11" name="Picture 10">
            <a:extLst>
              <a:ext uri="{FF2B5EF4-FFF2-40B4-BE49-F238E27FC236}">
                <a16:creationId xmlns:a16="http://schemas.microsoft.com/office/drawing/2014/main" id="{3A07DC58-FD69-4B01-BC55-635715FF6BF8}"/>
              </a:ext>
            </a:extLst>
          </p:cNvPr>
          <p:cNvPicPr>
            <a:picLocks noChangeAspect="1"/>
          </p:cNvPicPr>
          <p:nvPr/>
        </p:nvPicPr>
        <p:blipFill>
          <a:blip r:embed="rId3"/>
          <a:stretch>
            <a:fillRect/>
          </a:stretch>
        </p:blipFill>
        <p:spPr>
          <a:xfrm>
            <a:off x="-1071563" y="2814002"/>
            <a:ext cx="5876925" cy="1609725"/>
          </a:xfrm>
          <a:prstGeom prst="rect">
            <a:avLst/>
          </a:prstGeom>
        </p:spPr>
      </p:pic>
      <p:pic>
        <p:nvPicPr>
          <p:cNvPr id="12" name="Picture 11">
            <a:extLst>
              <a:ext uri="{FF2B5EF4-FFF2-40B4-BE49-F238E27FC236}">
                <a16:creationId xmlns:a16="http://schemas.microsoft.com/office/drawing/2014/main" id="{918B9204-2178-4292-AD72-769560708302}"/>
              </a:ext>
            </a:extLst>
          </p:cNvPr>
          <p:cNvPicPr>
            <a:picLocks noChangeAspect="1"/>
          </p:cNvPicPr>
          <p:nvPr/>
        </p:nvPicPr>
        <p:blipFill>
          <a:blip r:embed="rId4"/>
          <a:stretch>
            <a:fillRect/>
          </a:stretch>
        </p:blipFill>
        <p:spPr>
          <a:xfrm>
            <a:off x="1285875" y="4500562"/>
            <a:ext cx="3448050" cy="2714625"/>
          </a:xfrm>
          <a:prstGeom prst="rect">
            <a:avLst/>
          </a:prstGeom>
        </p:spPr>
      </p:pic>
    </p:spTree>
    <p:extLst>
      <p:ext uri="{BB962C8B-B14F-4D97-AF65-F5344CB8AC3E}">
        <p14:creationId xmlns:p14="http://schemas.microsoft.com/office/powerpoint/2010/main" val="1589288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2DD715DF-F8E5-413F-9F54-02E27642C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861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22F46D2E-BC8B-4302-A017-6C36E7B12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0"/>
            <a:ext cx="36861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00E69012-94B0-4461-8867-ED17A14BF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350" y="0"/>
            <a:ext cx="36861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A44BE519-1A70-49FE-B528-0527486DB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8525" y="-1"/>
            <a:ext cx="36861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587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BFD9DB7-E95C-4FB5-B3BB-499BCB3D6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1"/>
            <a:ext cx="2936311" cy="2143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D28301A-7991-4FA0-AAFC-8DA9D797E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8" y="2143126"/>
            <a:ext cx="2936311" cy="21431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F47A72C-6F21-48FF-BCE3-E7B57C1CB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 y="4286252"/>
            <a:ext cx="2936311" cy="2143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A1EC3F-B867-4422-994A-B86DA6C2C294}"/>
              </a:ext>
            </a:extLst>
          </p:cNvPr>
          <p:cNvSpPr txBox="1"/>
          <p:nvPr/>
        </p:nvSpPr>
        <p:spPr>
          <a:xfrm>
            <a:off x="3871912" y="157118"/>
            <a:ext cx="832008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abs LCOE curves for both the baseline and optimized cases show </a:t>
            </a:r>
            <a:r>
              <a:rPr lang="en-US" dirty="0" err="1"/>
              <a:t>promotisisng</a:t>
            </a:r>
            <a:r>
              <a:rPr lang="en-US" dirty="0"/>
              <a:t> effects. Given a set LCOE, the </a:t>
            </a:r>
            <a:r>
              <a:rPr lang="en-US" dirty="0" err="1"/>
              <a:t>spcaing</a:t>
            </a:r>
            <a:r>
              <a:rPr lang="en-US" dirty="0"/>
              <a:t> can be reduced by quite a bit saving on the BOS costs marginally as well. Hard to see inflection point on this, but the </a:t>
            </a:r>
            <a:r>
              <a:rPr lang="en-US" dirty="0" err="1"/>
              <a:t>15D</a:t>
            </a:r>
            <a:r>
              <a:rPr lang="en-US" dirty="0"/>
              <a:t> results might show this. </a:t>
            </a:r>
          </a:p>
          <a:p>
            <a:pPr marL="285750" indent="-285750">
              <a:buFont typeface="Arial" panose="020B0604020202020204" pitchFamily="34" charset="0"/>
              <a:buChar char="•"/>
            </a:pPr>
            <a:r>
              <a:rPr lang="en-US" dirty="0" err="1"/>
              <a:t>Reducuting</a:t>
            </a:r>
            <a:r>
              <a:rPr lang="en-US" dirty="0"/>
              <a:t> in absolute LCOE increases as the spacing </a:t>
            </a:r>
            <a:r>
              <a:rPr lang="en-US" dirty="0" err="1"/>
              <a:t>dimininsihed</a:t>
            </a:r>
            <a:r>
              <a:rPr lang="en-US" dirty="0"/>
              <a:t>, converges at higher spacings since the wake steering benefits no longer outweigh the additional BOS costs for a larger farm. </a:t>
            </a:r>
          </a:p>
          <a:p>
            <a:pPr marL="285750" indent="-285750">
              <a:buFont typeface="Arial" panose="020B0604020202020204" pitchFamily="34" charset="0"/>
              <a:buChar char="•"/>
            </a:pPr>
            <a:r>
              <a:rPr lang="en-US" dirty="0"/>
              <a:t>As the average wind speed goes up, the the abs effects on LCOE will go down (hard to see but the x axis curves tend to be changing) . </a:t>
            </a:r>
          </a:p>
        </p:txBody>
      </p:sp>
      <p:sp>
        <p:nvSpPr>
          <p:cNvPr id="8" name="TextBox 7">
            <a:extLst>
              <a:ext uri="{FF2B5EF4-FFF2-40B4-BE49-F238E27FC236}">
                <a16:creationId xmlns:a16="http://schemas.microsoft.com/office/drawing/2014/main" id="{C09EE18F-164B-4A81-B8EA-BC33443ACED2}"/>
              </a:ext>
            </a:extLst>
          </p:cNvPr>
          <p:cNvSpPr txBox="1"/>
          <p:nvPr/>
        </p:nvSpPr>
        <p:spPr>
          <a:xfrm>
            <a:off x="427920" y="144067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9" name="TextBox 8">
            <a:extLst>
              <a:ext uri="{FF2B5EF4-FFF2-40B4-BE49-F238E27FC236}">
                <a16:creationId xmlns:a16="http://schemas.microsoft.com/office/drawing/2014/main" id="{C5730C12-9CD0-4355-91F6-41FD740D55B8}"/>
              </a:ext>
            </a:extLst>
          </p:cNvPr>
          <p:cNvSpPr txBox="1"/>
          <p:nvPr/>
        </p:nvSpPr>
        <p:spPr>
          <a:xfrm>
            <a:off x="427920" y="358379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10" name="TextBox 9">
            <a:extLst>
              <a:ext uri="{FF2B5EF4-FFF2-40B4-BE49-F238E27FC236}">
                <a16:creationId xmlns:a16="http://schemas.microsoft.com/office/drawing/2014/main" id="{CBAAE4B1-D8AE-4428-BC4C-F8E648EAD9D6}"/>
              </a:ext>
            </a:extLst>
          </p:cNvPr>
          <p:cNvSpPr txBox="1"/>
          <p:nvPr/>
        </p:nvSpPr>
        <p:spPr>
          <a:xfrm>
            <a:off x="427920" y="572692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pic>
        <p:nvPicPr>
          <p:cNvPr id="7170" name="Picture 2">
            <a:extLst>
              <a:ext uri="{FF2B5EF4-FFF2-40B4-BE49-F238E27FC236}">
                <a16:creationId xmlns:a16="http://schemas.microsoft.com/office/drawing/2014/main" id="{7C6314FE-A7D5-40AF-AB63-3422611F3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6814" y="2777297"/>
            <a:ext cx="3247984" cy="226472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F3540B9-5ED3-4D08-BEFA-468069F364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4798" y="2777295"/>
            <a:ext cx="3247984" cy="226472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785FC9D-A017-47E2-A0E2-3C6E13364A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2782" y="2777295"/>
            <a:ext cx="3247984" cy="226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193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5F41A-AD1A-4D90-84D9-C819C6F631BA}"/>
              </a:ext>
            </a:extLst>
          </p:cNvPr>
          <p:cNvPicPr>
            <a:picLocks noChangeAspect="1"/>
          </p:cNvPicPr>
          <p:nvPr/>
        </p:nvPicPr>
        <p:blipFill>
          <a:blip r:embed="rId2"/>
          <a:stretch>
            <a:fillRect/>
          </a:stretch>
        </p:blipFill>
        <p:spPr>
          <a:xfrm>
            <a:off x="80962" y="90487"/>
            <a:ext cx="4391025" cy="3000375"/>
          </a:xfrm>
          <a:prstGeom prst="rect">
            <a:avLst/>
          </a:prstGeom>
        </p:spPr>
      </p:pic>
      <p:pic>
        <p:nvPicPr>
          <p:cNvPr id="6" name="Picture 5">
            <a:extLst>
              <a:ext uri="{FF2B5EF4-FFF2-40B4-BE49-F238E27FC236}">
                <a16:creationId xmlns:a16="http://schemas.microsoft.com/office/drawing/2014/main" id="{AD4662AF-ECB0-4091-A7AE-04EF838F06E7}"/>
              </a:ext>
            </a:extLst>
          </p:cNvPr>
          <p:cNvPicPr>
            <a:picLocks noChangeAspect="1"/>
          </p:cNvPicPr>
          <p:nvPr/>
        </p:nvPicPr>
        <p:blipFill>
          <a:blip r:embed="rId3"/>
          <a:stretch>
            <a:fillRect/>
          </a:stretch>
        </p:blipFill>
        <p:spPr>
          <a:xfrm>
            <a:off x="80962" y="3233739"/>
            <a:ext cx="5648325" cy="1866900"/>
          </a:xfrm>
          <a:prstGeom prst="rect">
            <a:avLst/>
          </a:prstGeom>
        </p:spPr>
      </p:pic>
      <p:sp>
        <p:nvSpPr>
          <p:cNvPr id="7" name="TextBox 6">
            <a:extLst>
              <a:ext uri="{FF2B5EF4-FFF2-40B4-BE49-F238E27FC236}">
                <a16:creationId xmlns:a16="http://schemas.microsoft.com/office/drawing/2014/main" id="{1BB4D87A-5C97-4828-A408-076092755025}"/>
              </a:ext>
            </a:extLst>
          </p:cNvPr>
          <p:cNvSpPr txBox="1"/>
          <p:nvPr/>
        </p:nvSpPr>
        <p:spPr>
          <a:xfrm>
            <a:off x="7400925" y="619125"/>
            <a:ext cx="420052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Consider using abs baseline and optimized LCOE instead of the change </a:t>
            </a:r>
          </a:p>
          <a:p>
            <a:pPr marL="285750" indent="-285750">
              <a:buFont typeface="Arial" panose="020B0604020202020204" pitchFamily="34" charset="0"/>
              <a:buChar char="•"/>
            </a:pPr>
            <a:r>
              <a:rPr lang="en-US" dirty="0"/>
              <a:t>But this shows that the main driver for LCOE is the </a:t>
            </a:r>
            <a:r>
              <a:rPr lang="en-US" dirty="0" err="1"/>
              <a:t>sapcing</a:t>
            </a:r>
            <a:r>
              <a:rPr lang="en-US" dirty="0"/>
              <a:t> (due huge AEP gains with lower spacings)……</a:t>
            </a:r>
          </a:p>
          <a:p>
            <a:pPr marL="285750" indent="-285750">
              <a:buFont typeface="Arial" panose="020B0604020202020204" pitchFamily="34" charset="0"/>
              <a:buChar char="•"/>
            </a:pPr>
            <a:r>
              <a:rPr lang="en-US" dirty="0"/>
              <a:t> </a:t>
            </a:r>
          </a:p>
        </p:txBody>
      </p:sp>
    </p:spTree>
    <p:extLst>
      <p:ext uri="{BB962C8B-B14F-4D97-AF65-F5344CB8AC3E}">
        <p14:creationId xmlns:p14="http://schemas.microsoft.com/office/powerpoint/2010/main" val="129354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4CC741-E07B-4824-A59A-0D26A2D42D58}"/>
              </a:ext>
            </a:extLst>
          </p:cNvPr>
          <p:cNvPicPr>
            <a:picLocks noChangeAspect="1"/>
          </p:cNvPicPr>
          <p:nvPr/>
        </p:nvPicPr>
        <p:blipFill>
          <a:blip r:embed="rId2"/>
          <a:stretch>
            <a:fillRect/>
          </a:stretch>
        </p:blipFill>
        <p:spPr>
          <a:xfrm>
            <a:off x="744824" y="295275"/>
            <a:ext cx="9422221" cy="5896632"/>
          </a:xfrm>
          <a:prstGeom prst="rect">
            <a:avLst/>
          </a:prstGeom>
          <a:ln>
            <a:solidFill>
              <a:schemeClr val="tx1"/>
            </a:solidFill>
          </a:ln>
        </p:spPr>
      </p:pic>
      <p:pic>
        <p:nvPicPr>
          <p:cNvPr id="13" name="Picture 12">
            <a:extLst>
              <a:ext uri="{FF2B5EF4-FFF2-40B4-BE49-F238E27FC236}">
                <a16:creationId xmlns:a16="http://schemas.microsoft.com/office/drawing/2014/main" id="{E1B6A94B-58CF-4EAD-8BB3-236690BDC3B7}"/>
              </a:ext>
            </a:extLst>
          </p:cNvPr>
          <p:cNvPicPr>
            <a:picLocks noChangeAspect="1"/>
          </p:cNvPicPr>
          <p:nvPr/>
        </p:nvPicPr>
        <p:blipFill rotWithShape="1">
          <a:blip r:embed="rId3"/>
          <a:srcRect l="85730" t="63332" r="4054" b="3056"/>
          <a:stretch/>
        </p:blipFill>
        <p:spPr>
          <a:xfrm>
            <a:off x="9273646" y="4580240"/>
            <a:ext cx="796139" cy="1529091"/>
          </a:xfrm>
          <a:prstGeom prst="rect">
            <a:avLst/>
          </a:prstGeom>
        </p:spPr>
      </p:pic>
      <p:sp>
        <p:nvSpPr>
          <p:cNvPr id="16" name="TextBox 15">
            <a:extLst>
              <a:ext uri="{FF2B5EF4-FFF2-40B4-BE49-F238E27FC236}">
                <a16:creationId xmlns:a16="http://schemas.microsoft.com/office/drawing/2014/main" id="{A094B76F-82D4-4180-B985-533075C2FDD7}"/>
              </a:ext>
            </a:extLst>
          </p:cNvPr>
          <p:cNvSpPr txBox="1"/>
          <p:nvPr/>
        </p:nvSpPr>
        <p:spPr>
          <a:xfrm>
            <a:off x="320459" y="6191907"/>
            <a:ext cx="424365" cy="381175"/>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b</a:t>
            </a:r>
          </a:p>
        </p:txBody>
      </p:sp>
      <p:sp>
        <p:nvSpPr>
          <p:cNvPr id="41" name="Oval 40">
            <a:extLst>
              <a:ext uri="{FF2B5EF4-FFF2-40B4-BE49-F238E27FC236}">
                <a16:creationId xmlns:a16="http://schemas.microsoft.com/office/drawing/2014/main" id="{C1EE86D9-1592-443B-8978-B04734B5867D}"/>
              </a:ext>
            </a:extLst>
          </p:cNvPr>
          <p:cNvSpPr>
            <a:spLocks noChangeAspect="1"/>
          </p:cNvSpPr>
          <p:nvPr/>
        </p:nvSpPr>
        <p:spPr>
          <a:xfrm>
            <a:off x="2810796" y="4402483"/>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CA8C177-2038-4472-A70C-484CAF46EE32}"/>
              </a:ext>
            </a:extLst>
          </p:cNvPr>
          <p:cNvSpPr>
            <a:spLocks noChangeAspect="1"/>
          </p:cNvSpPr>
          <p:nvPr/>
        </p:nvSpPr>
        <p:spPr>
          <a:xfrm>
            <a:off x="1335732" y="3429000"/>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557F3C3-6085-4327-9718-8D5D265040BB}"/>
              </a:ext>
            </a:extLst>
          </p:cNvPr>
          <p:cNvSpPr>
            <a:spLocks noChangeAspect="1"/>
          </p:cNvSpPr>
          <p:nvPr/>
        </p:nvSpPr>
        <p:spPr>
          <a:xfrm>
            <a:off x="1912868" y="890292"/>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D0BD5CD-2559-49E0-9458-9E897648B6ED}"/>
              </a:ext>
            </a:extLst>
          </p:cNvPr>
          <p:cNvSpPr>
            <a:spLocks noChangeAspect="1"/>
          </p:cNvSpPr>
          <p:nvPr/>
        </p:nvSpPr>
        <p:spPr>
          <a:xfrm>
            <a:off x="2140769" y="1034303"/>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FAA5002-AD92-4C4F-B408-9AE948C839E5}"/>
              </a:ext>
            </a:extLst>
          </p:cNvPr>
          <p:cNvSpPr>
            <a:spLocks noChangeAspect="1"/>
          </p:cNvSpPr>
          <p:nvPr/>
        </p:nvSpPr>
        <p:spPr>
          <a:xfrm>
            <a:off x="2528367" y="2039583"/>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D46FF58-A5D0-45A9-A302-E97E6C29D938}"/>
              </a:ext>
            </a:extLst>
          </p:cNvPr>
          <p:cNvSpPr>
            <a:spLocks noChangeAspect="1"/>
          </p:cNvSpPr>
          <p:nvPr/>
        </p:nvSpPr>
        <p:spPr>
          <a:xfrm>
            <a:off x="2957604" y="1915146"/>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9594B3-C300-4713-B885-DB2F5A17F8FF}"/>
              </a:ext>
            </a:extLst>
          </p:cNvPr>
          <p:cNvSpPr>
            <a:spLocks noChangeAspect="1"/>
          </p:cNvSpPr>
          <p:nvPr/>
        </p:nvSpPr>
        <p:spPr>
          <a:xfrm>
            <a:off x="2271104" y="1807487"/>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6E28887-0790-4517-B8CD-4EF73B809ED7}"/>
              </a:ext>
            </a:extLst>
          </p:cNvPr>
          <p:cNvSpPr>
            <a:spLocks noChangeAspect="1"/>
          </p:cNvSpPr>
          <p:nvPr/>
        </p:nvSpPr>
        <p:spPr>
          <a:xfrm>
            <a:off x="2810796" y="3946923"/>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8A062F2-DE91-4960-AD3B-B6716331BF28}"/>
              </a:ext>
            </a:extLst>
          </p:cNvPr>
          <p:cNvSpPr>
            <a:spLocks noChangeAspect="1"/>
          </p:cNvSpPr>
          <p:nvPr/>
        </p:nvSpPr>
        <p:spPr>
          <a:xfrm>
            <a:off x="2457545" y="3646318"/>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ED359F5-582F-418A-949F-4465EDD82A35}"/>
              </a:ext>
            </a:extLst>
          </p:cNvPr>
          <p:cNvSpPr>
            <a:spLocks noChangeAspect="1"/>
          </p:cNvSpPr>
          <p:nvPr/>
        </p:nvSpPr>
        <p:spPr>
          <a:xfrm>
            <a:off x="5892732" y="2142441"/>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08579D7-6D63-47AF-A621-6C9FA88045C3}"/>
              </a:ext>
            </a:extLst>
          </p:cNvPr>
          <p:cNvSpPr>
            <a:spLocks noChangeAspect="1"/>
          </p:cNvSpPr>
          <p:nvPr/>
        </p:nvSpPr>
        <p:spPr>
          <a:xfrm>
            <a:off x="4300222" y="1419079"/>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CD44B05-4ECC-447D-8D64-07B1B44E9706}"/>
              </a:ext>
            </a:extLst>
          </p:cNvPr>
          <p:cNvSpPr>
            <a:spLocks noChangeAspect="1"/>
          </p:cNvSpPr>
          <p:nvPr/>
        </p:nvSpPr>
        <p:spPr>
          <a:xfrm>
            <a:off x="5176758" y="2130689"/>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876250-303C-4CD6-864D-129DED613ED7}"/>
              </a:ext>
            </a:extLst>
          </p:cNvPr>
          <p:cNvSpPr>
            <a:spLocks noChangeAspect="1"/>
          </p:cNvSpPr>
          <p:nvPr/>
        </p:nvSpPr>
        <p:spPr>
          <a:xfrm>
            <a:off x="5506268" y="1344694"/>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79367F5-7884-404F-A299-F5957CAECBDA}"/>
              </a:ext>
            </a:extLst>
          </p:cNvPr>
          <p:cNvSpPr>
            <a:spLocks noChangeAspect="1"/>
          </p:cNvSpPr>
          <p:nvPr/>
        </p:nvSpPr>
        <p:spPr>
          <a:xfrm>
            <a:off x="4997653" y="853099"/>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4A2C7C3-F0BF-4A64-887A-B50F89E2E830}"/>
              </a:ext>
            </a:extLst>
          </p:cNvPr>
          <p:cNvSpPr>
            <a:spLocks noChangeAspect="1"/>
          </p:cNvSpPr>
          <p:nvPr/>
        </p:nvSpPr>
        <p:spPr>
          <a:xfrm>
            <a:off x="6187692" y="2205074"/>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CE7D67-74A9-4244-B037-1239C8C4EBA7}"/>
              </a:ext>
            </a:extLst>
          </p:cNvPr>
          <p:cNvSpPr>
            <a:spLocks noChangeAspect="1"/>
          </p:cNvSpPr>
          <p:nvPr/>
        </p:nvSpPr>
        <p:spPr>
          <a:xfrm>
            <a:off x="6320800" y="2299012"/>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AC2B659-8BBF-44C6-8D07-F67EEE877EBA}"/>
              </a:ext>
            </a:extLst>
          </p:cNvPr>
          <p:cNvSpPr>
            <a:spLocks noChangeAspect="1"/>
          </p:cNvSpPr>
          <p:nvPr/>
        </p:nvSpPr>
        <p:spPr>
          <a:xfrm>
            <a:off x="5708174" y="2833740"/>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0D0DB85-4819-4E5B-9AAF-627571E7C6AD}"/>
              </a:ext>
            </a:extLst>
          </p:cNvPr>
          <p:cNvSpPr>
            <a:spLocks noChangeAspect="1"/>
          </p:cNvSpPr>
          <p:nvPr/>
        </p:nvSpPr>
        <p:spPr>
          <a:xfrm>
            <a:off x="3848540" y="2373397"/>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738BAF2-6457-4601-9B9E-F8C499DF30B6}"/>
              </a:ext>
            </a:extLst>
          </p:cNvPr>
          <p:cNvSpPr>
            <a:spLocks noChangeAspect="1"/>
          </p:cNvSpPr>
          <p:nvPr/>
        </p:nvSpPr>
        <p:spPr>
          <a:xfrm>
            <a:off x="4800765" y="3087859"/>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780F6B0-CC49-4E97-AFC5-F6D10FAA0181}"/>
              </a:ext>
            </a:extLst>
          </p:cNvPr>
          <p:cNvSpPr>
            <a:spLocks noChangeAspect="1"/>
          </p:cNvSpPr>
          <p:nvPr/>
        </p:nvSpPr>
        <p:spPr>
          <a:xfrm>
            <a:off x="4837957" y="3635257"/>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2B275F9-01F0-41CF-B851-1ED9A7F9FAE5}"/>
              </a:ext>
            </a:extLst>
          </p:cNvPr>
          <p:cNvSpPr>
            <a:spLocks noChangeAspect="1"/>
          </p:cNvSpPr>
          <p:nvPr/>
        </p:nvSpPr>
        <p:spPr>
          <a:xfrm>
            <a:off x="5248957" y="3598064"/>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2286A12-DEFC-4E24-9240-D223E609FF03}"/>
              </a:ext>
            </a:extLst>
          </p:cNvPr>
          <p:cNvSpPr>
            <a:spLocks noChangeAspect="1"/>
          </p:cNvSpPr>
          <p:nvPr/>
        </p:nvSpPr>
        <p:spPr>
          <a:xfrm>
            <a:off x="5172423" y="3692864"/>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BBC1544-DCBC-408E-ADEB-3F47DD2A4B7E}"/>
              </a:ext>
            </a:extLst>
          </p:cNvPr>
          <p:cNvSpPr>
            <a:spLocks noChangeAspect="1"/>
          </p:cNvSpPr>
          <p:nvPr/>
        </p:nvSpPr>
        <p:spPr>
          <a:xfrm>
            <a:off x="5232544" y="3736207"/>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CD8A870-707F-4D5C-9B55-C622BF9ED198}"/>
              </a:ext>
            </a:extLst>
          </p:cNvPr>
          <p:cNvSpPr>
            <a:spLocks noChangeAspect="1"/>
          </p:cNvSpPr>
          <p:nvPr/>
        </p:nvSpPr>
        <p:spPr>
          <a:xfrm>
            <a:off x="5034845" y="4115110"/>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8CBBD1B1-2345-44DC-AED9-B75FBC8D0AB0}"/>
              </a:ext>
            </a:extLst>
          </p:cNvPr>
          <p:cNvSpPr>
            <a:spLocks noChangeAspect="1"/>
          </p:cNvSpPr>
          <p:nvPr/>
        </p:nvSpPr>
        <p:spPr>
          <a:xfrm>
            <a:off x="4251310" y="4214660"/>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1D8A19C-56FE-4837-84BF-DBB0804865F0}"/>
              </a:ext>
            </a:extLst>
          </p:cNvPr>
          <p:cNvSpPr>
            <a:spLocks noChangeAspect="1"/>
          </p:cNvSpPr>
          <p:nvPr/>
        </p:nvSpPr>
        <p:spPr>
          <a:xfrm>
            <a:off x="4943682" y="4214661"/>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72C4EA1-4AF1-482A-814B-F0F01C9FE83A}"/>
              </a:ext>
            </a:extLst>
          </p:cNvPr>
          <p:cNvSpPr>
            <a:spLocks noChangeAspect="1"/>
          </p:cNvSpPr>
          <p:nvPr/>
        </p:nvSpPr>
        <p:spPr>
          <a:xfrm>
            <a:off x="5158159" y="5759633"/>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488F3A5-16EA-4303-8EA0-1BF03B127A8B}"/>
              </a:ext>
            </a:extLst>
          </p:cNvPr>
          <p:cNvSpPr>
            <a:spLocks noChangeAspect="1"/>
          </p:cNvSpPr>
          <p:nvPr/>
        </p:nvSpPr>
        <p:spPr>
          <a:xfrm>
            <a:off x="4763572" y="4913582"/>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0133988-F2D8-46BD-9D8F-138BF63CAC98}"/>
              </a:ext>
            </a:extLst>
          </p:cNvPr>
          <p:cNvSpPr>
            <a:spLocks noChangeAspect="1"/>
          </p:cNvSpPr>
          <p:nvPr/>
        </p:nvSpPr>
        <p:spPr>
          <a:xfrm>
            <a:off x="6974516" y="1456271"/>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9932CE8-B005-449D-9B5A-55C552D765CA}"/>
              </a:ext>
            </a:extLst>
          </p:cNvPr>
          <p:cNvSpPr>
            <a:spLocks noChangeAspect="1"/>
          </p:cNvSpPr>
          <p:nvPr/>
        </p:nvSpPr>
        <p:spPr>
          <a:xfrm>
            <a:off x="6445459" y="2205073"/>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964D54D-8E4E-45F1-BB6D-B0E78C74F8A5}"/>
              </a:ext>
            </a:extLst>
          </p:cNvPr>
          <p:cNvSpPr>
            <a:spLocks noChangeAspect="1"/>
          </p:cNvSpPr>
          <p:nvPr/>
        </p:nvSpPr>
        <p:spPr>
          <a:xfrm>
            <a:off x="6519844" y="2299012"/>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B854718-1D96-466A-8268-63F057DD8F22}"/>
              </a:ext>
            </a:extLst>
          </p:cNvPr>
          <p:cNvSpPr>
            <a:spLocks noChangeAspect="1"/>
          </p:cNvSpPr>
          <p:nvPr/>
        </p:nvSpPr>
        <p:spPr>
          <a:xfrm>
            <a:off x="6557036" y="2130689"/>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607C18E-D6AB-4E7E-9ADF-8CE09327F772}"/>
              </a:ext>
            </a:extLst>
          </p:cNvPr>
          <p:cNvSpPr>
            <a:spLocks noChangeAspect="1"/>
          </p:cNvSpPr>
          <p:nvPr/>
        </p:nvSpPr>
        <p:spPr>
          <a:xfrm>
            <a:off x="6768159" y="1965198"/>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5219487-7BFC-4B8C-8DBA-C946B50ECE27}"/>
              </a:ext>
            </a:extLst>
          </p:cNvPr>
          <p:cNvSpPr>
            <a:spLocks noChangeAspect="1"/>
          </p:cNvSpPr>
          <p:nvPr/>
        </p:nvSpPr>
        <p:spPr>
          <a:xfrm>
            <a:off x="6762934" y="2002390"/>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8EF73F5-8EC7-429E-A3D5-B6953C5B5EB1}"/>
              </a:ext>
            </a:extLst>
          </p:cNvPr>
          <p:cNvSpPr>
            <a:spLocks noChangeAspect="1"/>
          </p:cNvSpPr>
          <p:nvPr/>
        </p:nvSpPr>
        <p:spPr>
          <a:xfrm>
            <a:off x="6754783" y="2068056"/>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B4A7201-C596-4466-B175-F920880FA0CE}"/>
              </a:ext>
            </a:extLst>
          </p:cNvPr>
          <p:cNvSpPr>
            <a:spLocks noChangeAspect="1"/>
          </p:cNvSpPr>
          <p:nvPr/>
        </p:nvSpPr>
        <p:spPr>
          <a:xfrm>
            <a:off x="6594228" y="2602414"/>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4F02EEC-6906-4A92-BDBA-AA878051DA1D}"/>
              </a:ext>
            </a:extLst>
          </p:cNvPr>
          <p:cNvSpPr>
            <a:spLocks noChangeAspect="1"/>
          </p:cNvSpPr>
          <p:nvPr/>
        </p:nvSpPr>
        <p:spPr>
          <a:xfrm>
            <a:off x="6698583" y="2663246"/>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95BA782-9F90-40FA-AE65-B5572BD6465C}"/>
              </a:ext>
            </a:extLst>
          </p:cNvPr>
          <p:cNvSpPr>
            <a:spLocks noChangeAspect="1"/>
          </p:cNvSpPr>
          <p:nvPr/>
        </p:nvSpPr>
        <p:spPr>
          <a:xfrm>
            <a:off x="7429823" y="2722851"/>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21714F0-18E1-40FA-B117-08BE829D126C}"/>
              </a:ext>
            </a:extLst>
          </p:cNvPr>
          <p:cNvSpPr>
            <a:spLocks noChangeAspect="1"/>
          </p:cNvSpPr>
          <p:nvPr/>
        </p:nvSpPr>
        <p:spPr>
          <a:xfrm>
            <a:off x="7429823" y="2528029"/>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B397D4-2813-407C-A962-85C854A15210}"/>
              </a:ext>
            </a:extLst>
          </p:cNvPr>
          <p:cNvSpPr>
            <a:spLocks noChangeAspect="1"/>
          </p:cNvSpPr>
          <p:nvPr/>
        </p:nvSpPr>
        <p:spPr>
          <a:xfrm>
            <a:off x="7599001" y="1877953"/>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14C764B6-A28D-49BA-BF7E-A7E4C711DD24}"/>
              </a:ext>
            </a:extLst>
          </p:cNvPr>
          <p:cNvSpPr>
            <a:spLocks noChangeAspect="1"/>
          </p:cNvSpPr>
          <p:nvPr/>
        </p:nvSpPr>
        <p:spPr>
          <a:xfrm>
            <a:off x="7670808" y="3618479"/>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14523F9-EE31-4B01-AAA0-8B4ED40BC484}"/>
              </a:ext>
            </a:extLst>
          </p:cNvPr>
          <p:cNvSpPr>
            <a:spLocks noChangeAspect="1"/>
          </p:cNvSpPr>
          <p:nvPr/>
        </p:nvSpPr>
        <p:spPr>
          <a:xfrm>
            <a:off x="8941032" y="3395170"/>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525FB4C-FB12-4C83-9F8C-34DA3B2914D2}"/>
              </a:ext>
            </a:extLst>
          </p:cNvPr>
          <p:cNvSpPr>
            <a:spLocks noChangeAspect="1"/>
          </p:cNvSpPr>
          <p:nvPr/>
        </p:nvSpPr>
        <p:spPr>
          <a:xfrm>
            <a:off x="8237755" y="3206398"/>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B967ED8-EBD0-487F-8A66-E897F3C78907}"/>
              </a:ext>
            </a:extLst>
          </p:cNvPr>
          <p:cNvSpPr>
            <a:spLocks noChangeAspect="1"/>
          </p:cNvSpPr>
          <p:nvPr/>
        </p:nvSpPr>
        <p:spPr>
          <a:xfrm>
            <a:off x="8312140" y="2912222"/>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522CCB1-EC2A-438A-95C3-97B6CD54339D}"/>
              </a:ext>
            </a:extLst>
          </p:cNvPr>
          <p:cNvSpPr>
            <a:spLocks noChangeAspect="1"/>
          </p:cNvSpPr>
          <p:nvPr/>
        </p:nvSpPr>
        <p:spPr>
          <a:xfrm>
            <a:off x="8386525" y="2882958"/>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2DBC27E-1D5F-4AF2-936E-C399A7BEED2A}"/>
              </a:ext>
            </a:extLst>
          </p:cNvPr>
          <p:cNvSpPr>
            <a:spLocks noChangeAspect="1"/>
          </p:cNvSpPr>
          <p:nvPr/>
        </p:nvSpPr>
        <p:spPr>
          <a:xfrm>
            <a:off x="8460910" y="2708171"/>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A743F34-9315-4A64-B6A5-24401E0C9BD9}"/>
              </a:ext>
            </a:extLst>
          </p:cNvPr>
          <p:cNvSpPr>
            <a:spLocks noChangeAspect="1"/>
          </p:cNvSpPr>
          <p:nvPr/>
        </p:nvSpPr>
        <p:spPr>
          <a:xfrm>
            <a:off x="8423717" y="2745363"/>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0BD84752-1F29-49E4-B740-AAF7640C21F1}"/>
              </a:ext>
            </a:extLst>
          </p:cNvPr>
          <p:cNvSpPr>
            <a:spLocks noChangeAspect="1"/>
          </p:cNvSpPr>
          <p:nvPr/>
        </p:nvSpPr>
        <p:spPr>
          <a:xfrm>
            <a:off x="9878373" y="748669"/>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316F54C-C0A2-4C51-B57E-55A0CB396CD9}"/>
              </a:ext>
            </a:extLst>
          </p:cNvPr>
          <p:cNvSpPr>
            <a:spLocks noChangeAspect="1"/>
          </p:cNvSpPr>
          <p:nvPr/>
        </p:nvSpPr>
        <p:spPr>
          <a:xfrm>
            <a:off x="9634522" y="1162385"/>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6F5FCBA8-B67F-4BF7-9306-EE799E0A65EE}"/>
              </a:ext>
            </a:extLst>
          </p:cNvPr>
          <p:cNvSpPr>
            <a:spLocks noChangeAspect="1"/>
          </p:cNvSpPr>
          <p:nvPr/>
        </p:nvSpPr>
        <p:spPr>
          <a:xfrm>
            <a:off x="8797021" y="1633567"/>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81999A3-21E6-4B35-989B-9EA62354730E}"/>
              </a:ext>
            </a:extLst>
          </p:cNvPr>
          <p:cNvSpPr>
            <a:spLocks noChangeAspect="1"/>
          </p:cNvSpPr>
          <p:nvPr/>
        </p:nvSpPr>
        <p:spPr>
          <a:xfrm>
            <a:off x="8349332" y="2130688"/>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BFB78BC-0A84-40CF-B9D7-8FFBD9ECE5AF}"/>
              </a:ext>
            </a:extLst>
          </p:cNvPr>
          <p:cNvSpPr>
            <a:spLocks noChangeAspect="1"/>
          </p:cNvSpPr>
          <p:nvPr/>
        </p:nvSpPr>
        <p:spPr>
          <a:xfrm>
            <a:off x="8460910" y="2002390"/>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2B43227-ECC0-4FE9-943D-6205B9F0C001}"/>
              </a:ext>
            </a:extLst>
          </p:cNvPr>
          <p:cNvSpPr>
            <a:spLocks noChangeAspect="1"/>
          </p:cNvSpPr>
          <p:nvPr/>
        </p:nvSpPr>
        <p:spPr>
          <a:xfrm>
            <a:off x="8460910" y="2054215"/>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83ECDFD-F533-4954-B06B-F9F8B4C16222}"/>
              </a:ext>
            </a:extLst>
          </p:cNvPr>
          <p:cNvSpPr>
            <a:spLocks noChangeAspect="1"/>
          </p:cNvSpPr>
          <p:nvPr/>
        </p:nvSpPr>
        <p:spPr>
          <a:xfrm>
            <a:off x="8612711" y="2050578"/>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4936561B-5D99-46DC-B6B4-E9A662DF23D0}"/>
              </a:ext>
            </a:extLst>
          </p:cNvPr>
          <p:cNvSpPr>
            <a:spLocks noChangeAspect="1"/>
          </p:cNvSpPr>
          <p:nvPr/>
        </p:nvSpPr>
        <p:spPr>
          <a:xfrm>
            <a:off x="8612710" y="2085382"/>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6BC727D0-D89C-4990-91D2-31F737DDA802}"/>
              </a:ext>
            </a:extLst>
          </p:cNvPr>
          <p:cNvSpPr>
            <a:spLocks noChangeAspect="1"/>
          </p:cNvSpPr>
          <p:nvPr/>
        </p:nvSpPr>
        <p:spPr>
          <a:xfrm>
            <a:off x="8933249" y="2213900"/>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2261A32F-5977-44ED-9743-A44F416D56D0}"/>
              </a:ext>
            </a:extLst>
          </p:cNvPr>
          <p:cNvSpPr>
            <a:spLocks noChangeAspect="1"/>
          </p:cNvSpPr>
          <p:nvPr/>
        </p:nvSpPr>
        <p:spPr>
          <a:xfrm>
            <a:off x="8891845" y="2168318"/>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6EFE1948-DF1C-4BB9-9AF7-421C27A31245}"/>
              </a:ext>
            </a:extLst>
          </p:cNvPr>
          <p:cNvSpPr>
            <a:spLocks noChangeAspect="1"/>
          </p:cNvSpPr>
          <p:nvPr/>
        </p:nvSpPr>
        <p:spPr>
          <a:xfrm>
            <a:off x="8461601" y="2622762"/>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57D73588-7084-476F-97BD-124A85458797}"/>
              </a:ext>
            </a:extLst>
          </p:cNvPr>
          <p:cNvSpPr/>
          <p:nvPr/>
        </p:nvSpPr>
        <p:spPr>
          <a:xfrm>
            <a:off x="10788735" y="1028598"/>
            <a:ext cx="1273171" cy="10902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ABBD6BFE-1993-4A42-8F3F-34611E7EA95F}"/>
              </a:ext>
            </a:extLst>
          </p:cNvPr>
          <p:cNvSpPr txBox="1"/>
          <p:nvPr/>
        </p:nvSpPr>
        <p:spPr>
          <a:xfrm>
            <a:off x="10982926" y="1034552"/>
            <a:ext cx="553674"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West</a:t>
            </a:r>
          </a:p>
        </p:txBody>
      </p:sp>
      <p:sp>
        <p:nvSpPr>
          <p:cNvPr id="171" name="TextBox 170">
            <a:extLst>
              <a:ext uri="{FF2B5EF4-FFF2-40B4-BE49-F238E27FC236}">
                <a16:creationId xmlns:a16="http://schemas.microsoft.com/office/drawing/2014/main" id="{02B4A51A-AC70-4584-BBB0-8D4DE587338A}"/>
              </a:ext>
            </a:extLst>
          </p:cNvPr>
          <p:cNvSpPr txBox="1"/>
          <p:nvPr/>
        </p:nvSpPr>
        <p:spPr>
          <a:xfrm>
            <a:off x="10982926" y="1237876"/>
            <a:ext cx="771255"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Interior</a:t>
            </a:r>
          </a:p>
        </p:txBody>
      </p:sp>
      <p:sp>
        <p:nvSpPr>
          <p:cNvPr id="173" name="TextBox 172">
            <a:extLst>
              <a:ext uri="{FF2B5EF4-FFF2-40B4-BE49-F238E27FC236}">
                <a16:creationId xmlns:a16="http://schemas.microsoft.com/office/drawing/2014/main" id="{B9CAF340-66E4-4418-A769-EF48F5709C53}"/>
              </a:ext>
            </a:extLst>
          </p:cNvPr>
          <p:cNvSpPr txBox="1"/>
          <p:nvPr/>
        </p:nvSpPr>
        <p:spPr>
          <a:xfrm>
            <a:off x="10982369" y="1435247"/>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Great Lakes</a:t>
            </a:r>
          </a:p>
        </p:txBody>
      </p:sp>
      <p:sp>
        <p:nvSpPr>
          <p:cNvPr id="175" name="TextBox 174">
            <a:extLst>
              <a:ext uri="{FF2B5EF4-FFF2-40B4-BE49-F238E27FC236}">
                <a16:creationId xmlns:a16="http://schemas.microsoft.com/office/drawing/2014/main" id="{337F563F-1F05-4753-9A06-ABC5FC29900C}"/>
              </a:ext>
            </a:extLst>
          </p:cNvPr>
          <p:cNvSpPr txBox="1"/>
          <p:nvPr/>
        </p:nvSpPr>
        <p:spPr>
          <a:xfrm>
            <a:off x="10982369" y="1638571"/>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North East</a:t>
            </a:r>
          </a:p>
        </p:txBody>
      </p:sp>
      <p:sp>
        <p:nvSpPr>
          <p:cNvPr id="177" name="TextBox 176">
            <a:extLst>
              <a:ext uri="{FF2B5EF4-FFF2-40B4-BE49-F238E27FC236}">
                <a16:creationId xmlns:a16="http://schemas.microsoft.com/office/drawing/2014/main" id="{802CB8CE-8CB4-4895-9777-501353FA8EEF}"/>
              </a:ext>
            </a:extLst>
          </p:cNvPr>
          <p:cNvSpPr txBox="1"/>
          <p:nvPr/>
        </p:nvSpPr>
        <p:spPr>
          <a:xfrm>
            <a:off x="10982369" y="1847848"/>
            <a:ext cx="1108462" cy="276999"/>
          </a:xfrm>
          <a:prstGeom prst="rect">
            <a:avLst/>
          </a:prstGeom>
          <a:noFill/>
        </p:spPr>
        <p:txBody>
          <a:bodyPr wrap="square" rtlCol="0">
            <a:spAutoFit/>
          </a:bodyPr>
          <a:lstStyle/>
          <a:p>
            <a:r>
              <a:rPr lang="en-US" sz="1200" b="1" dirty="0">
                <a:latin typeface="Cambria" panose="02040503050406030204" pitchFamily="18" charset="0"/>
                <a:ea typeface="Cambria" panose="02040503050406030204" pitchFamily="18" charset="0"/>
              </a:rPr>
              <a:t>South East</a:t>
            </a:r>
          </a:p>
        </p:txBody>
      </p:sp>
      <p:sp>
        <p:nvSpPr>
          <p:cNvPr id="25" name="Oval 24">
            <a:extLst>
              <a:ext uri="{FF2B5EF4-FFF2-40B4-BE49-F238E27FC236}">
                <a16:creationId xmlns:a16="http://schemas.microsoft.com/office/drawing/2014/main" id="{A6C562FB-BF68-46D7-ADAB-6D412536A2DE}"/>
              </a:ext>
            </a:extLst>
          </p:cNvPr>
          <p:cNvSpPr>
            <a:spLocks noChangeAspect="1"/>
          </p:cNvSpPr>
          <p:nvPr/>
        </p:nvSpPr>
        <p:spPr>
          <a:xfrm>
            <a:off x="10853992" y="1156314"/>
            <a:ext cx="74385" cy="743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9C17D4-6E58-41DC-A64C-3ACEF61EA08A}"/>
              </a:ext>
            </a:extLst>
          </p:cNvPr>
          <p:cNvSpPr>
            <a:spLocks noChangeAspect="1"/>
          </p:cNvSpPr>
          <p:nvPr/>
        </p:nvSpPr>
        <p:spPr>
          <a:xfrm>
            <a:off x="10859446" y="1959127"/>
            <a:ext cx="74385" cy="74385"/>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EB2635-BE3D-4054-BF6C-044AB835BFB8}"/>
              </a:ext>
            </a:extLst>
          </p:cNvPr>
          <p:cNvSpPr>
            <a:spLocks noChangeAspect="1"/>
          </p:cNvSpPr>
          <p:nvPr/>
        </p:nvSpPr>
        <p:spPr>
          <a:xfrm>
            <a:off x="10859446" y="1749924"/>
            <a:ext cx="74385" cy="743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9D2304-8FB1-4356-A08F-4BFE29148B15}"/>
              </a:ext>
            </a:extLst>
          </p:cNvPr>
          <p:cNvSpPr>
            <a:spLocks noChangeAspect="1"/>
          </p:cNvSpPr>
          <p:nvPr/>
        </p:nvSpPr>
        <p:spPr>
          <a:xfrm>
            <a:off x="10853992" y="1357228"/>
            <a:ext cx="74385" cy="74385"/>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07BC920-084A-4E90-A1BD-0CCD97C6B880}"/>
              </a:ext>
            </a:extLst>
          </p:cNvPr>
          <p:cNvSpPr>
            <a:spLocks noChangeAspect="1"/>
          </p:cNvSpPr>
          <p:nvPr/>
        </p:nvSpPr>
        <p:spPr>
          <a:xfrm>
            <a:off x="10853992" y="1540722"/>
            <a:ext cx="74385" cy="74385"/>
          </a:xfrm>
          <a:prstGeom prst="ellipse">
            <a:avLst/>
          </a:prstGeom>
          <a:solidFill>
            <a:srgbClr val="5482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 name="Picture 178">
            <a:extLst>
              <a:ext uri="{FF2B5EF4-FFF2-40B4-BE49-F238E27FC236}">
                <a16:creationId xmlns:a16="http://schemas.microsoft.com/office/drawing/2014/main" id="{892CD7D9-B927-41D7-858E-04AE82DEC943}"/>
              </a:ext>
            </a:extLst>
          </p:cNvPr>
          <p:cNvPicPr>
            <a:picLocks noChangeAspect="1"/>
          </p:cNvPicPr>
          <p:nvPr/>
        </p:nvPicPr>
        <p:blipFill>
          <a:blip r:embed="rId4"/>
          <a:stretch>
            <a:fillRect/>
          </a:stretch>
        </p:blipFill>
        <p:spPr>
          <a:xfrm>
            <a:off x="805786" y="5028326"/>
            <a:ext cx="1310754" cy="1146147"/>
          </a:xfrm>
          <a:prstGeom prst="rect">
            <a:avLst/>
          </a:prstGeom>
        </p:spPr>
      </p:pic>
    </p:spTree>
    <p:extLst>
      <p:ext uri="{BB962C8B-B14F-4D97-AF65-F5344CB8AC3E}">
        <p14:creationId xmlns:p14="http://schemas.microsoft.com/office/powerpoint/2010/main" val="240226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2FEDBEC-B0FF-4764-AB45-1EA392B5A35C}"/>
              </a:ext>
            </a:extLst>
          </p:cNvPr>
          <p:cNvGrpSpPr/>
          <p:nvPr/>
        </p:nvGrpSpPr>
        <p:grpSpPr>
          <a:xfrm>
            <a:off x="500045" y="466724"/>
            <a:ext cx="8015313" cy="2400302"/>
            <a:chOff x="500045" y="466724"/>
            <a:chExt cx="8015313" cy="2400302"/>
          </a:xfrm>
        </p:grpSpPr>
        <p:pic>
          <p:nvPicPr>
            <p:cNvPr id="5" name="Picture 4">
              <a:extLst>
                <a:ext uri="{FF2B5EF4-FFF2-40B4-BE49-F238E27FC236}">
                  <a16:creationId xmlns:a16="http://schemas.microsoft.com/office/drawing/2014/main" id="{5D5A9D5B-34F4-4431-88D1-0B172B6AC264}"/>
                </a:ext>
              </a:extLst>
            </p:cNvPr>
            <p:cNvPicPr>
              <a:picLocks noChangeAspect="1"/>
            </p:cNvPicPr>
            <p:nvPr/>
          </p:nvPicPr>
          <p:blipFill>
            <a:blip r:embed="rId2"/>
            <a:stretch>
              <a:fillRect/>
            </a:stretch>
          </p:blipFill>
          <p:spPr>
            <a:xfrm>
              <a:off x="500045" y="466724"/>
              <a:ext cx="3019460" cy="2400302"/>
            </a:xfrm>
            <a:prstGeom prst="rect">
              <a:avLst/>
            </a:prstGeom>
          </p:spPr>
        </p:pic>
        <p:pic>
          <p:nvPicPr>
            <p:cNvPr id="6" name="Picture 5">
              <a:extLst>
                <a:ext uri="{FF2B5EF4-FFF2-40B4-BE49-F238E27FC236}">
                  <a16:creationId xmlns:a16="http://schemas.microsoft.com/office/drawing/2014/main" id="{60A33B3E-36A5-4E17-AE4A-E7F9E4804DB7}"/>
                </a:ext>
              </a:extLst>
            </p:cNvPr>
            <p:cNvPicPr>
              <a:picLocks noChangeAspect="1"/>
            </p:cNvPicPr>
            <p:nvPr/>
          </p:nvPicPr>
          <p:blipFill>
            <a:blip r:embed="rId3"/>
            <a:stretch>
              <a:fillRect/>
            </a:stretch>
          </p:blipFill>
          <p:spPr>
            <a:xfrm>
              <a:off x="3409245" y="466724"/>
              <a:ext cx="5106113" cy="1781424"/>
            </a:xfrm>
            <a:prstGeom prst="rect">
              <a:avLst/>
            </a:prstGeom>
          </p:spPr>
        </p:pic>
      </p:grpSp>
      <p:grpSp>
        <p:nvGrpSpPr>
          <p:cNvPr id="9" name="Group 8">
            <a:extLst>
              <a:ext uri="{FF2B5EF4-FFF2-40B4-BE49-F238E27FC236}">
                <a16:creationId xmlns:a16="http://schemas.microsoft.com/office/drawing/2014/main" id="{FA4A1E36-4DB9-446F-B0B7-C9FAE90A6630}"/>
              </a:ext>
            </a:extLst>
          </p:cNvPr>
          <p:cNvGrpSpPr/>
          <p:nvPr/>
        </p:nvGrpSpPr>
        <p:grpSpPr>
          <a:xfrm>
            <a:off x="638880" y="2867026"/>
            <a:ext cx="7504947" cy="2400302"/>
            <a:chOff x="610305" y="2867026"/>
            <a:chExt cx="7504947" cy="2400302"/>
          </a:xfrm>
        </p:grpSpPr>
        <p:pic>
          <p:nvPicPr>
            <p:cNvPr id="4" name="Picture 3">
              <a:extLst>
                <a:ext uri="{FF2B5EF4-FFF2-40B4-BE49-F238E27FC236}">
                  <a16:creationId xmlns:a16="http://schemas.microsoft.com/office/drawing/2014/main" id="{A203F3BD-D481-4210-82C7-326B19FE38E5}"/>
                </a:ext>
              </a:extLst>
            </p:cNvPr>
            <p:cNvPicPr>
              <a:picLocks noChangeAspect="1"/>
            </p:cNvPicPr>
            <p:nvPr/>
          </p:nvPicPr>
          <p:blipFill>
            <a:blip r:embed="rId4"/>
            <a:stretch>
              <a:fillRect/>
            </a:stretch>
          </p:blipFill>
          <p:spPr>
            <a:xfrm>
              <a:off x="610305" y="2867026"/>
              <a:ext cx="2798940" cy="2400302"/>
            </a:xfrm>
            <a:prstGeom prst="rect">
              <a:avLst/>
            </a:prstGeom>
          </p:spPr>
        </p:pic>
        <p:pic>
          <p:nvPicPr>
            <p:cNvPr id="7" name="Picture 6">
              <a:extLst>
                <a:ext uri="{FF2B5EF4-FFF2-40B4-BE49-F238E27FC236}">
                  <a16:creationId xmlns:a16="http://schemas.microsoft.com/office/drawing/2014/main" id="{64B7CE28-6E34-43DB-BB4F-1D1193EE0C3B}"/>
                </a:ext>
              </a:extLst>
            </p:cNvPr>
            <p:cNvPicPr>
              <a:picLocks noChangeAspect="1"/>
            </p:cNvPicPr>
            <p:nvPr/>
          </p:nvPicPr>
          <p:blipFill>
            <a:blip r:embed="rId5"/>
            <a:stretch>
              <a:fillRect/>
            </a:stretch>
          </p:blipFill>
          <p:spPr>
            <a:xfrm>
              <a:off x="3409245" y="2867026"/>
              <a:ext cx="4706007" cy="1829055"/>
            </a:xfrm>
            <a:prstGeom prst="rect">
              <a:avLst/>
            </a:prstGeom>
          </p:spPr>
        </p:pic>
      </p:grpSp>
      <p:sp>
        <p:nvSpPr>
          <p:cNvPr id="11" name="TextBox 10">
            <a:extLst>
              <a:ext uri="{FF2B5EF4-FFF2-40B4-BE49-F238E27FC236}">
                <a16:creationId xmlns:a16="http://schemas.microsoft.com/office/drawing/2014/main" id="{CA9A7CB9-F9E2-4D94-B470-9323C5811F79}"/>
              </a:ext>
            </a:extLst>
          </p:cNvPr>
          <p:cNvSpPr txBox="1"/>
          <p:nvPr/>
        </p:nvSpPr>
        <p:spPr>
          <a:xfrm>
            <a:off x="2999670" y="192644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2" name="TextBox 11">
            <a:extLst>
              <a:ext uri="{FF2B5EF4-FFF2-40B4-BE49-F238E27FC236}">
                <a16:creationId xmlns:a16="http://schemas.microsoft.com/office/drawing/2014/main" id="{86A20C83-7592-4D3C-A0C6-61DCBFB5FFF6}"/>
              </a:ext>
            </a:extLst>
          </p:cNvPr>
          <p:cNvSpPr txBox="1"/>
          <p:nvPr/>
        </p:nvSpPr>
        <p:spPr>
          <a:xfrm>
            <a:off x="2918725" y="432674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042092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9E5B07-67F9-4C5A-A786-3830D88365A0}"/>
              </a:ext>
            </a:extLst>
          </p:cNvPr>
          <p:cNvPicPr>
            <a:picLocks noChangeAspect="1"/>
          </p:cNvPicPr>
          <p:nvPr/>
        </p:nvPicPr>
        <p:blipFill>
          <a:blip r:embed="rId2"/>
          <a:stretch>
            <a:fillRect/>
          </a:stretch>
        </p:blipFill>
        <p:spPr>
          <a:xfrm>
            <a:off x="0" y="2600325"/>
            <a:ext cx="3171772" cy="2400911"/>
          </a:xfrm>
          <a:prstGeom prst="rect">
            <a:avLst/>
          </a:prstGeom>
        </p:spPr>
      </p:pic>
      <p:pic>
        <p:nvPicPr>
          <p:cNvPr id="6" name="Picture 5">
            <a:extLst>
              <a:ext uri="{FF2B5EF4-FFF2-40B4-BE49-F238E27FC236}">
                <a16:creationId xmlns:a16="http://schemas.microsoft.com/office/drawing/2014/main" id="{F579B23C-CB92-4D0D-91D4-9A7205B9D9AB}"/>
              </a:ext>
            </a:extLst>
          </p:cNvPr>
          <p:cNvPicPr>
            <a:picLocks noChangeAspect="1"/>
          </p:cNvPicPr>
          <p:nvPr/>
        </p:nvPicPr>
        <p:blipFill>
          <a:blip r:embed="rId3"/>
          <a:stretch>
            <a:fillRect/>
          </a:stretch>
        </p:blipFill>
        <p:spPr>
          <a:xfrm>
            <a:off x="214092" y="118864"/>
            <a:ext cx="2914819" cy="2400912"/>
          </a:xfrm>
          <a:prstGeom prst="rect">
            <a:avLst/>
          </a:prstGeom>
        </p:spPr>
      </p:pic>
      <p:pic>
        <p:nvPicPr>
          <p:cNvPr id="7" name="Picture 6">
            <a:extLst>
              <a:ext uri="{FF2B5EF4-FFF2-40B4-BE49-F238E27FC236}">
                <a16:creationId xmlns:a16="http://schemas.microsoft.com/office/drawing/2014/main" id="{ECF3A16A-AEFD-4373-9141-618111DA80CD}"/>
              </a:ext>
            </a:extLst>
          </p:cNvPr>
          <p:cNvPicPr>
            <a:picLocks noChangeAspect="1"/>
          </p:cNvPicPr>
          <p:nvPr/>
        </p:nvPicPr>
        <p:blipFill>
          <a:blip r:embed="rId4"/>
          <a:stretch>
            <a:fillRect/>
          </a:stretch>
        </p:blipFill>
        <p:spPr>
          <a:xfrm>
            <a:off x="3128911" y="118864"/>
            <a:ext cx="4360183" cy="1517633"/>
          </a:xfrm>
          <a:prstGeom prst="rect">
            <a:avLst/>
          </a:prstGeom>
        </p:spPr>
      </p:pic>
      <p:sp>
        <p:nvSpPr>
          <p:cNvPr id="8" name="TextBox 7">
            <a:extLst>
              <a:ext uri="{FF2B5EF4-FFF2-40B4-BE49-F238E27FC236}">
                <a16:creationId xmlns:a16="http://schemas.microsoft.com/office/drawing/2014/main" id="{04114BC1-0759-4FCA-B314-DF2023B1F052}"/>
              </a:ext>
            </a:extLst>
          </p:cNvPr>
          <p:cNvSpPr txBox="1"/>
          <p:nvPr/>
        </p:nvSpPr>
        <p:spPr>
          <a:xfrm>
            <a:off x="2609145" y="145183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9" name="TextBox 8">
            <a:extLst>
              <a:ext uri="{FF2B5EF4-FFF2-40B4-BE49-F238E27FC236}">
                <a16:creationId xmlns:a16="http://schemas.microsoft.com/office/drawing/2014/main" id="{F82472CB-68A1-4B4E-97B4-C09AA2A3BB3E}"/>
              </a:ext>
            </a:extLst>
          </p:cNvPr>
          <p:cNvSpPr txBox="1"/>
          <p:nvPr/>
        </p:nvSpPr>
        <p:spPr>
          <a:xfrm>
            <a:off x="2609145" y="393329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10" name="Picture 9">
            <a:extLst>
              <a:ext uri="{FF2B5EF4-FFF2-40B4-BE49-F238E27FC236}">
                <a16:creationId xmlns:a16="http://schemas.microsoft.com/office/drawing/2014/main" id="{4F114617-617F-4DEA-A888-56D308534695}"/>
              </a:ext>
            </a:extLst>
          </p:cNvPr>
          <p:cNvPicPr>
            <a:picLocks noChangeAspect="1"/>
          </p:cNvPicPr>
          <p:nvPr/>
        </p:nvPicPr>
        <p:blipFill>
          <a:blip r:embed="rId5"/>
          <a:stretch>
            <a:fillRect/>
          </a:stretch>
        </p:blipFill>
        <p:spPr>
          <a:xfrm>
            <a:off x="3171772" y="2600325"/>
            <a:ext cx="4737585" cy="1517633"/>
          </a:xfrm>
          <a:prstGeom prst="rect">
            <a:avLst/>
          </a:prstGeom>
        </p:spPr>
      </p:pic>
      <p:pic>
        <p:nvPicPr>
          <p:cNvPr id="3" name="Picture 2">
            <a:extLst>
              <a:ext uri="{FF2B5EF4-FFF2-40B4-BE49-F238E27FC236}">
                <a16:creationId xmlns:a16="http://schemas.microsoft.com/office/drawing/2014/main" id="{18530564-023C-4702-B35B-FC2B64686CF3}"/>
              </a:ext>
            </a:extLst>
          </p:cNvPr>
          <p:cNvPicPr>
            <a:picLocks noChangeAspect="1"/>
          </p:cNvPicPr>
          <p:nvPr/>
        </p:nvPicPr>
        <p:blipFill>
          <a:blip r:embed="rId6"/>
          <a:stretch>
            <a:fillRect/>
          </a:stretch>
        </p:blipFill>
        <p:spPr>
          <a:xfrm>
            <a:off x="8406033" y="118864"/>
            <a:ext cx="3571875" cy="1733550"/>
          </a:xfrm>
          <a:prstGeom prst="rect">
            <a:avLst/>
          </a:prstGeom>
        </p:spPr>
      </p:pic>
      <p:pic>
        <p:nvPicPr>
          <p:cNvPr id="11" name="Picture 10">
            <a:extLst>
              <a:ext uri="{FF2B5EF4-FFF2-40B4-BE49-F238E27FC236}">
                <a16:creationId xmlns:a16="http://schemas.microsoft.com/office/drawing/2014/main" id="{51E25C56-99B2-451B-B5A2-FB405F033860}"/>
              </a:ext>
            </a:extLst>
          </p:cNvPr>
          <p:cNvPicPr>
            <a:picLocks noChangeAspect="1"/>
          </p:cNvPicPr>
          <p:nvPr/>
        </p:nvPicPr>
        <p:blipFill>
          <a:blip r:embed="rId7"/>
          <a:stretch>
            <a:fillRect/>
          </a:stretch>
        </p:blipFill>
        <p:spPr>
          <a:xfrm>
            <a:off x="8367932" y="2130416"/>
            <a:ext cx="3648075" cy="1228725"/>
          </a:xfrm>
          <a:prstGeom prst="rect">
            <a:avLst/>
          </a:prstGeom>
        </p:spPr>
      </p:pic>
    </p:spTree>
    <p:extLst>
      <p:ext uri="{BB962C8B-B14F-4D97-AF65-F5344CB8AC3E}">
        <p14:creationId xmlns:p14="http://schemas.microsoft.com/office/powerpoint/2010/main" val="3876834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3FEBFB1-B163-45D4-8D5B-21194C486FD7}"/>
              </a:ext>
            </a:extLst>
          </p:cNvPr>
          <p:cNvGraphicFramePr>
            <a:graphicFrameLocks noGrp="1"/>
          </p:cNvGraphicFramePr>
          <p:nvPr>
            <p:extLst>
              <p:ext uri="{D42A27DB-BD31-4B8C-83A1-F6EECF244321}">
                <p14:modId xmlns:p14="http://schemas.microsoft.com/office/powerpoint/2010/main" val="1392837522"/>
              </p:ext>
            </p:extLst>
          </p:nvPr>
        </p:nvGraphicFramePr>
        <p:xfrm>
          <a:off x="1812022" y="91016"/>
          <a:ext cx="8322578" cy="4445000"/>
        </p:xfrm>
        <a:graphic>
          <a:graphicData uri="http://schemas.openxmlformats.org/drawingml/2006/table">
            <a:tbl>
              <a:tblPr firstRow="1" bandRow="1">
                <a:tableStyleId>{5C22544A-7EE6-4342-B048-85BDC9FD1C3A}</a:tableStyleId>
              </a:tblPr>
              <a:tblGrid>
                <a:gridCol w="1657618">
                  <a:extLst>
                    <a:ext uri="{9D8B030D-6E8A-4147-A177-3AD203B41FA5}">
                      <a16:colId xmlns:a16="http://schemas.microsoft.com/office/drawing/2014/main" val="1459506693"/>
                    </a:ext>
                  </a:extLst>
                </a:gridCol>
                <a:gridCol w="1666240">
                  <a:extLst>
                    <a:ext uri="{9D8B030D-6E8A-4147-A177-3AD203B41FA5}">
                      <a16:colId xmlns:a16="http://schemas.microsoft.com/office/drawing/2014/main" val="3442358163"/>
                    </a:ext>
                  </a:extLst>
                </a:gridCol>
                <a:gridCol w="1666240">
                  <a:extLst>
                    <a:ext uri="{9D8B030D-6E8A-4147-A177-3AD203B41FA5}">
                      <a16:colId xmlns:a16="http://schemas.microsoft.com/office/drawing/2014/main" val="3710553327"/>
                    </a:ext>
                  </a:extLst>
                </a:gridCol>
                <a:gridCol w="1666240">
                  <a:extLst>
                    <a:ext uri="{9D8B030D-6E8A-4147-A177-3AD203B41FA5}">
                      <a16:colId xmlns:a16="http://schemas.microsoft.com/office/drawing/2014/main" val="684725333"/>
                    </a:ext>
                  </a:extLst>
                </a:gridCol>
                <a:gridCol w="1666240">
                  <a:extLst>
                    <a:ext uri="{9D8B030D-6E8A-4147-A177-3AD203B41FA5}">
                      <a16:colId xmlns:a16="http://schemas.microsoft.com/office/drawing/2014/main" val="1633938409"/>
                    </a:ext>
                  </a:extLst>
                </a:gridCol>
              </a:tblGrid>
              <a:tr h="370840">
                <a:tc>
                  <a:txBody>
                    <a:bodyPr/>
                    <a:lstStyle/>
                    <a:p>
                      <a:r>
                        <a:rPr lang="en-US" dirty="0"/>
                        <a:t>Source</a:t>
                      </a:r>
                    </a:p>
                  </a:txBody>
                  <a:tcPr/>
                </a:tc>
                <a:tc>
                  <a:txBody>
                    <a:bodyPr/>
                    <a:lstStyle/>
                    <a:p>
                      <a:r>
                        <a:rPr lang="en-US" dirty="0"/>
                        <a:t>Baseline AEP</a:t>
                      </a:r>
                    </a:p>
                  </a:txBody>
                  <a:tcPr/>
                </a:tc>
                <a:tc>
                  <a:txBody>
                    <a:bodyPr/>
                    <a:lstStyle/>
                    <a:p>
                      <a:r>
                        <a:rPr lang="en-US" dirty="0"/>
                        <a:t>% AEP Gain</a:t>
                      </a:r>
                    </a:p>
                  </a:txBody>
                  <a:tcPr/>
                </a:tc>
                <a:tc>
                  <a:txBody>
                    <a:bodyPr/>
                    <a:lstStyle/>
                    <a:p>
                      <a:r>
                        <a:rPr lang="en-US" dirty="0"/>
                        <a:t>LCOE Baseline</a:t>
                      </a:r>
                    </a:p>
                  </a:txBody>
                  <a:tcPr/>
                </a:tc>
                <a:tc>
                  <a:txBody>
                    <a:bodyPr/>
                    <a:lstStyle/>
                    <a:p>
                      <a:r>
                        <a:rPr lang="en-US" dirty="0"/>
                        <a:t>% LCOE Change</a:t>
                      </a:r>
                    </a:p>
                  </a:txBody>
                  <a:tcPr/>
                </a:tc>
                <a:extLst>
                  <a:ext uri="{0D108BD9-81ED-4DB2-BD59-A6C34878D82A}">
                    <a16:rowId xmlns:a16="http://schemas.microsoft.com/office/drawing/2014/main" val="1030231200"/>
                  </a:ext>
                </a:extLst>
              </a:tr>
              <a:tr h="370840">
                <a:tc>
                  <a:txBody>
                    <a:bodyPr/>
                    <a:lstStyle/>
                    <a:p>
                      <a:r>
                        <a:rPr lang="en-US" dirty="0"/>
                        <a:t>Intercept</a:t>
                      </a:r>
                    </a:p>
                  </a:txBody>
                  <a:tcPr/>
                </a:tc>
                <a:tc>
                  <a:txBody>
                    <a:bodyPr/>
                    <a:lstStyle/>
                    <a:p>
                      <a:r>
                        <a:rPr lang="en-US" dirty="0"/>
                        <a:t>944.1</a:t>
                      </a:r>
                    </a:p>
                  </a:txBody>
                  <a:tcPr/>
                </a:tc>
                <a:tc>
                  <a:txBody>
                    <a:bodyPr/>
                    <a:lstStyle/>
                    <a:p>
                      <a:r>
                        <a:rPr lang="en-US" dirty="0"/>
                        <a:t>1.5</a:t>
                      </a:r>
                    </a:p>
                  </a:txBody>
                  <a:tcPr/>
                </a:tc>
                <a:tc>
                  <a:txBody>
                    <a:bodyPr/>
                    <a:lstStyle/>
                    <a:p>
                      <a:r>
                        <a:rPr lang="en-US" dirty="0"/>
                        <a:t>47.6</a:t>
                      </a:r>
                    </a:p>
                  </a:txBody>
                  <a:tcPr/>
                </a:tc>
                <a:tc>
                  <a:txBody>
                    <a:bodyPr/>
                    <a:lstStyle/>
                    <a:p>
                      <a:r>
                        <a:rPr lang="en-US" dirty="0"/>
                        <a:t>-0.03</a:t>
                      </a:r>
                    </a:p>
                  </a:txBody>
                  <a:tcPr/>
                </a:tc>
                <a:extLst>
                  <a:ext uri="{0D108BD9-81ED-4DB2-BD59-A6C34878D82A}">
                    <a16:rowId xmlns:a16="http://schemas.microsoft.com/office/drawing/2014/main" val="1275455298"/>
                  </a:ext>
                </a:extLst>
              </a:tr>
              <a:tr h="370840">
                <a:tc>
                  <a:txBody>
                    <a:bodyPr/>
                    <a:lstStyle/>
                    <a:p>
                      <a:r>
                        <a:rPr lang="en-US" dirty="0"/>
                        <a:t>X</a:t>
                      </a:r>
                    </a:p>
                  </a:txBody>
                  <a:tcPr/>
                </a:tc>
                <a:tc>
                  <a:txBody>
                    <a:bodyPr/>
                    <a:lstStyle/>
                    <a:p>
                      <a:r>
                        <a:rPr lang="en-US" dirty="0"/>
                        <a:t>275.6</a:t>
                      </a:r>
                    </a:p>
                  </a:txBody>
                  <a:tcPr/>
                </a:tc>
                <a:tc>
                  <a:txBody>
                    <a:bodyPr/>
                    <a:lstStyle/>
                    <a:p>
                      <a:r>
                        <a:rPr lang="en-US" dirty="0"/>
                        <a:t>-0.9</a:t>
                      </a:r>
                    </a:p>
                  </a:txBody>
                  <a:tcPr/>
                </a:tc>
                <a:tc>
                  <a:txBody>
                    <a:bodyPr/>
                    <a:lstStyle/>
                    <a:p>
                      <a:r>
                        <a:rPr lang="en-US" dirty="0"/>
                        <a:t>-22.3</a:t>
                      </a:r>
                    </a:p>
                  </a:txBody>
                  <a:tcPr/>
                </a:tc>
                <a:tc>
                  <a:txBody>
                    <a:bodyPr/>
                    <a:lstStyle/>
                    <a:p>
                      <a:r>
                        <a:rPr lang="en-US" dirty="0"/>
                        <a:t>0.02</a:t>
                      </a:r>
                    </a:p>
                  </a:txBody>
                  <a:tcPr/>
                </a:tc>
                <a:extLst>
                  <a:ext uri="{0D108BD9-81ED-4DB2-BD59-A6C34878D82A}">
                    <a16:rowId xmlns:a16="http://schemas.microsoft.com/office/drawing/2014/main" val="1223646373"/>
                  </a:ext>
                </a:extLst>
              </a:tr>
              <a:tr h="370840">
                <a:tc>
                  <a:txBody>
                    <a:bodyPr/>
                    <a:lstStyle/>
                    <a:p>
                      <a:r>
                        <a:rPr lang="en-US" dirty="0"/>
                        <a:t>Y</a:t>
                      </a:r>
                    </a:p>
                  </a:txBody>
                  <a:tcPr/>
                </a:tc>
                <a:tc>
                  <a:txBody>
                    <a:bodyPr/>
                    <a:lstStyle/>
                    <a:p>
                      <a:r>
                        <a:rPr lang="en-US" dirty="0"/>
                        <a:t>157.6</a:t>
                      </a:r>
                    </a:p>
                  </a:txBody>
                  <a:tcPr/>
                </a:tc>
                <a:tc>
                  <a:txBody>
                    <a:bodyPr/>
                    <a:lstStyle/>
                    <a:p>
                      <a:r>
                        <a:rPr lang="en-US" dirty="0"/>
                        <a:t>0.5</a:t>
                      </a:r>
                    </a:p>
                  </a:txBody>
                  <a:tcPr/>
                </a:tc>
                <a:tc>
                  <a:txBody>
                    <a:bodyPr/>
                    <a:lstStyle/>
                    <a:p>
                      <a:r>
                        <a:rPr lang="en-US" dirty="0"/>
                        <a:t>11.1</a:t>
                      </a:r>
                    </a:p>
                  </a:txBody>
                  <a:tcPr/>
                </a:tc>
                <a:tc>
                  <a:txBody>
                    <a:bodyPr/>
                    <a:lstStyle/>
                    <a:p>
                      <a:r>
                        <a:rPr lang="en-US" dirty="0"/>
                        <a:t>-0.01</a:t>
                      </a:r>
                    </a:p>
                  </a:txBody>
                  <a:tcPr/>
                </a:tc>
                <a:extLst>
                  <a:ext uri="{0D108BD9-81ED-4DB2-BD59-A6C34878D82A}">
                    <a16:rowId xmlns:a16="http://schemas.microsoft.com/office/drawing/2014/main" val="2457736151"/>
                  </a:ext>
                </a:extLst>
              </a:tr>
              <a:tr h="0">
                <a:tc>
                  <a:txBody>
                    <a:bodyPr/>
                    <a:lstStyle/>
                    <a:p>
                      <a:r>
                        <a:rPr lang="en-US" dirty="0"/>
                        <a:t>Z</a:t>
                      </a:r>
                    </a:p>
                  </a:txBody>
                  <a:tcPr/>
                </a:tc>
                <a:tc>
                  <a:txBody>
                    <a:bodyPr/>
                    <a:lstStyle/>
                    <a:p>
                      <a:r>
                        <a:rPr lang="en-US" dirty="0"/>
                        <a:t>53.1</a:t>
                      </a:r>
                    </a:p>
                  </a:txBody>
                  <a:tcPr/>
                </a:tc>
                <a:tc>
                  <a:txBody>
                    <a:bodyPr/>
                    <a:lstStyle/>
                    <a:p>
                      <a:r>
                        <a:rPr lang="en-US" dirty="0"/>
                        <a:t>-2.6</a:t>
                      </a:r>
                    </a:p>
                  </a:txBody>
                  <a:tcPr/>
                </a:tc>
                <a:tc>
                  <a:txBody>
                    <a:bodyPr/>
                    <a:lstStyle/>
                    <a:p>
                      <a:r>
                        <a:rPr lang="en-US" dirty="0"/>
                        <a:t>-9.6</a:t>
                      </a:r>
                    </a:p>
                  </a:txBody>
                  <a:tcPr/>
                </a:tc>
                <a:tc>
                  <a:txBody>
                    <a:bodyPr/>
                    <a:lstStyle/>
                    <a:p>
                      <a:r>
                        <a:rPr lang="en-US" dirty="0"/>
                        <a:t>0.06</a:t>
                      </a:r>
                    </a:p>
                  </a:txBody>
                  <a:tcPr/>
                </a:tc>
                <a:extLst>
                  <a:ext uri="{0D108BD9-81ED-4DB2-BD59-A6C34878D82A}">
                    <a16:rowId xmlns:a16="http://schemas.microsoft.com/office/drawing/2014/main" val="2826588161"/>
                  </a:ext>
                </a:extLst>
              </a:tr>
              <a:tr h="370840">
                <a:tc>
                  <a:txBody>
                    <a:bodyPr/>
                    <a:lstStyle/>
                    <a:p>
                      <a:r>
                        <a:rPr lang="en-US" dirty="0" err="1"/>
                        <a:t>X^2</a:t>
                      </a:r>
                      <a:endParaRPr lang="en-US" dirty="0"/>
                    </a:p>
                  </a:txBody>
                  <a:tcPr/>
                </a:tc>
                <a:tc>
                  <a:txBody>
                    <a:bodyPr/>
                    <a:lstStyle/>
                    <a:p>
                      <a:r>
                        <a:rPr lang="en-US" dirty="0"/>
                        <a:t>-38.0</a:t>
                      </a:r>
                    </a:p>
                  </a:txBody>
                  <a:tcPr/>
                </a:tc>
                <a:tc>
                  <a:txBody>
                    <a:bodyPr/>
                    <a:lstStyle/>
                    <a:p>
                      <a:r>
                        <a:rPr lang="en-US" dirty="0"/>
                        <a:t>0</a:t>
                      </a:r>
                    </a:p>
                  </a:txBody>
                  <a:tcPr/>
                </a:tc>
                <a:tc>
                  <a:txBody>
                    <a:bodyPr/>
                    <a:lstStyle/>
                    <a:p>
                      <a:r>
                        <a:rPr lang="en-US" dirty="0"/>
                        <a:t>10.1</a:t>
                      </a:r>
                    </a:p>
                  </a:txBody>
                  <a:tcPr/>
                </a:tc>
                <a:tc>
                  <a:txBody>
                    <a:bodyPr/>
                    <a:lstStyle/>
                    <a:p>
                      <a:r>
                        <a:rPr lang="en-US" dirty="0"/>
                        <a:t>0</a:t>
                      </a:r>
                    </a:p>
                  </a:txBody>
                  <a:tcPr/>
                </a:tc>
                <a:extLst>
                  <a:ext uri="{0D108BD9-81ED-4DB2-BD59-A6C34878D82A}">
                    <a16:rowId xmlns:a16="http://schemas.microsoft.com/office/drawing/2014/main" val="2372770712"/>
                  </a:ext>
                </a:extLst>
              </a:tr>
              <a:tr h="370840">
                <a:tc>
                  <a:txBody>
                    <a:bodyPr/>
                    <a:lstStyle/>
                    <a:p>
                      <a:r>
                        <a:rPr lang="en-US" dirty="0" err="1"/>
                        <a:t>Y^2</a:t>
                      </a:r>
                      <a:endParaRPr lang="en-US" dirty="0"/>
                    </a:p>
                  </a:txBody>
                  <a:tcPr/>
                </a:tc>
                <a:tc>
                  <a:txBody>
                    <a:bodyPr/>
                    <a:lstStyle/>
                    <a:p>
                      <a:r>
                        <a:rPr lang="en-US" dirty="0"/>
                        <a:t>-27.2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552314557"/>
                  </a:ext>
                </a:extLst>
              </a:tr>
              <a:tr h="370840">
                <a:tc>
                  <a:txBody>
                    <a:bodyPr/>
                    <a:lstStyle/>
                    <a:p>
                      <a:r>
                        <a:rPr lang="en-US" dirty="0" err="1"/>
                        <a:t>Z^2</a:t>
                      </a:r>
                      <a:endParaRPr lang="en-US" dirty="0"/>
                    </a:p>
                  </a:txBody>
                  <a:tcPr/>
                </a:tc>
                <a:tc>
                  <a:txBody>
                    <a:bodyPr/>
                    <a:lstStyle/>
                    <a:p>
                      <a:r>
                        <a:rPr lang="en-US" dirty="0"/>
                        <a:t>-27.0</a:t>
                      </a:r>
                    </a:p>
                  </a:txBody>
                  <a:tcPr/>
                </a:tc>
                <a:tc>
                  <a:txBody>
                    <a:bodyPr/>
                    <a:lstStyle/>
                    <a:p>
                      <a:r>
                        <a:rPr lang="en-US" dirty="0"/>
                        <a:t>1.6</a:t>
                      </a:r>
                    </a:p>
                  </a:txBody>
                  <a:tcPr/>
                </a:tc>
                <a:tc>
                  <a:txBody>
                    <a:bodyPr/>
                    <a:lstStyle/>
                    <a:p>
                      <a:r>
                        <a:rPr lang="en-US" dirty="0"/>
                        <a:t>5.9</a:t>
                      </a:r>
                    </a:p>
                  </a:txBody>
                  <a:tcPr/>
                </a:tc>
                <a:tc>
                  <a:txBody>
                    <a:bodyPr/>
                    <a:lstStyle/>
                    <a:p>
                      <a:r>
                        <a:rPr lang="en-US" dirty="0"/>
                        <a:t>-0.03</a:t>
                      </a:r>
                    </a:p>
                  </a:txBody>
                  <a:tcPr/>
                </a:tc>
                <a:extLst>
                  <a:ext uri="{0D108BD9-81ED-4DB2-BD59-A6C34878D82A}">
                    <a16:rowId xmlns:a16="http://schemas.microsoft.com/office/drawing/2014/main" val="3298261763"/>
                  </a:ext>
                </a:extLst>
              </a:tr>
              <a:tr h="370840">
                <a:tc>
                  <a:txBody>
                    <a:bodyPr/>
                    <a:lstStyle/>
                    <a:p>
                      <a:r>
                        <a:rPr lang="en-US" dirty="0" err="1"/>
                        <a:t>XY</a:t>
                      </a:r>
                      <a:endParaRPr lang="en-US" dirty="0"/>
                    </a:p>
                  </a:txBody>
                  <a:tcPr/>
                </a:tc>
                <a:tc>
                  <a:txBody>
                    <a:bodyPr/>
                    <a:lstStyle/>
                    <a:p>
                      <a:r>
                        <a:rPr lang="en-US" dirty="0"/>
                        <a:t>102.6</a:t>
                      </a:r>
                    </a:p>
                  </a:txBody>
                  <a:tcPr/>
                </a:tc>
                <a:tc>
                  <a:txBody>
                    <a:bodyPr/>
                    <a:lstStyle/>
                    <a:p>
                      <a:r>
                        <a:rPr lang="en-US" dirty="0"/>
                        <a:t>0</a:t>
                      </a:r>
                    </a:p>
                  </a:txBody>
                  <a:tcPr/>
                </a:tc>
                <a:tc>
                  <a:txBody>
                    <a:bodyPr/>
                    <a:lstStyle/>
                    <a:p>
                      <a:r>
                        <a:rPr lang="en-US" dirty="0"/>
                        <a:t>-8.5</a:t>
                      </a:r>
                    </a:p>
                  </a:txBody>
                  <a:tcPr/>
                </a:tc>
                <a:tc>
                  <a:txBody>
                    <a:bodyPr/>
                    <a:lstStyle/>
                    <a:p>
                      <a:r>
                        <a:rPr lang="en-US" dirty="0"/>
                        <a:t>0</a:t>
                      </a:r>
                    </a:p>
                  </a:txBody>
                  <a:tcPr/>
                </a:tc>
                <a:extLst>
                  <a:ext uri="{0D108BD9-81ED-4DB2-BD59-A6C34878D82A}">
                    <a16:rowId xmlns:a16="http://schemas.microsoft.com/office/drawing/2014/main" val="3650374137"/>
                  </a:ext>
                </a:extLst>
              </a:tr>
              <a:tr h="370840">
                <a:tc>
                  <a:txBody>
                    <a:bodyPr/>
                    <a:lstStyle/>
                    <a:p>
                      <a:r>
                        <a:rPr lang="en-US" dirty="0" err="1"/>
                        <a:t>XZ</a:t>
                      </a:r>
                      <a:endParaRPr lang="en-US" dirty="0"/>
                    </a:p>
                  </a:txBody>
                  <a:tcPr/>
                </a:tc>
                <a:tc>
                  <a:txBody>
                    <a:bodyPr/>
                    <a:lstStyle/>
                    <a:p>
                      <a:r>
                        <a:rPr lang="en-US" dirty="0"/>
                        <a:t>0</a:t>
                      </a:r>
                    </a:p>
                  </a:txBody>
                  <a:tcPr/>
                </a:tc>
                <a:tc>
                  <a:txBody>
                    <a:bodyPr/>
                    <a:lstStyle/>
                    <a:p>
                      <a:r>
                        <a:rPr lang="en-US" dirty="0"/>
                        <a:t>0.9</a:t>
                      </a:r>
                    </a:p>
                  </a:txBody>
                  <a:tcPr/>
                </a:tc>
                <a:tc>
                  <a:txBody>
                    <a:bodyPr/>
                    <a:lstStyle/>
                    <a:p>
                      <a:r>
                        <a:rPr lang="en-US" dirty="0"/>
                        <a:t>7.0</a:t>
                      </a:r>
                    </a:p>
                  </a:txBody>
                  <a:tcPr/>
                </a:tc>
                <a:tc>
                  <a:txBody>
                    <a:bodyPr/>
                    <a:lstStyle/>
                    <a:p>
                      <a:r>
                        <a:rPr lang="en-US" dirty="0"/>
                        <a:t>-0.02</a:t>
                      </a:r>
                    </a:p>
                  </a:txBody>
                  <a:tcPr/>
                </a:tc>
                <a:extLst>
                  <a:ext uri="{0D108BD9-81ED-4DB2-BD59-A6C34878D82A}">
                    <a16:rowId xmlns:a16="http://schemas.microsoft.com/office/drawing/2014/main" val="3822258986"/>
                  </a:ext>
                </a:extLst>
              </a:tr>
              <a:tr h="370840">
                <a:tc>
                  <a:txBody>
                    <a:bodyPr/>
                    <a:lstStyle/>
                    <a:p>
                      <a:r>
                        <a:rPr lang="en-US" dirty="0" err="1"/>
                        <a:t>ZY</a:t>
                      </a:r>
                      <a:endParaRPr lang="en-US" dirty="0"/>
                    </a:p>
                  </a:txBody>
                  <a:tcPr/>
                </a:tc>
                <a:tc>
                  <a:txBody>
                    <a:bodyPr/>
                    <a:lstStyle/>
                    <a:p>
                      <a:r>
                        <a:rPr lang="en-US" dirty="0"/>
                        <a:t>18.8</a:t>
                      </a:r>
                    </a:p>
                  </a:txBody>
                  <a:tcPr/>
                </a:tc>
                <a:tc>
                  <a:txBody>
                    <a:bodyPr/>
                    <a:lstStyle/>
                    <a:p>
                      <a:r>
                        <a:rPr lang="en-US" dirty="0"/>
                        <a:t>-0.4</a:t>
                      </a:r>
                    </a:p>
                  </a:txBody>
                  <a:tcPr/>
                </a:tc>
                <a:tc>
                  <a:txBody>
                    <a:bodyPr/>
                    <a:lstStyle/>
                    <a:p>
                      <a:r>
                        <a:rPr lang="en-US" dirty="0"/>
                        <a:t>-3.9</a:t>
                      </a:r>
                    </a:p>
                  </a:txBody>
                  <a:tcPr/>
                </a:tc>
                <a:tc>
                  <a:txBody>
                    <a:bodyPr/>
                    <a:lstStyle/>
                    <a:p>
                      <a:r>
                        <a:rPr lang="en-US" dirty="0"/>
                        <a:t>0.01</a:t>
                      </a:r>
                    </a:p>
                  </a:txBody>
                  <a:tcPr/>
                </a:tc>
                <a:extLst>
                  <a:ext uri="{0D108BD9-81ED-4DB2-BD59-A6C34878D82A}">
                    <a16:rowId xmlns:a16="http://schemas.microsoft.com/office/drawing/2014/main" val="3154025400"/>
                  </a:ext>
                </a:extLst>
              </a:tr>
              <a:tr h="370840">
                <a:tc>
                  <a:txBody>
                    <a:bodyPr/>
                    <a:lstStyle/>
                    <a:p>
                      <a:r>
                        <a:rPr lang="en-US" dirty="0"/>
                        <a:t>XYZ</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50607962"/>
                  </a:ext>
                </a:extLst>
              </a:tr>
            </a:tbl>
          </a:graphicData>
        </a:graphic>
      </p:graphicFrame>
      <p:graphicFrame>
        <p:nvGraphicFramePr>
          <p:cNvPr id="6" name="Table 6">
            <a:extLst>
              <a:ext uri="{FF2B5EF4-FFF2-40B4-BE49-F238E27FC236}">
                <a16:creationId xmlns:a16="http://schemas.microsoft.com/office/drawing/2014/main" id="{15A66D00-EED7-4054-922F-2B1F299D32DB}"/>
              </a:ext>
            </a:extLst>
          </p:cNvPr>
          <p:cNvGraphicFramePr>
            <a:graphicFrameLocks noGrp="1"/>
          </p:cNvGraphicFramePr>
          <p:nvPr>
            <p:extLst>
              <p:ext uri="{D42A27DB-BD31-4B8C-83A1-F6EECF244321}">
                <p14:modId xmlns:p14="http://schemas.microsoft.com/office/powerpoint/2010/main" val="2431761858"/>
              </p:ext>
            </p:extLst>
          </p:nvPr>
        </p:nvGraphicFramePr>
        <p:xfrm>
          <a:off x="2133600" y="4910666"/>
          <a:ext cx="3914775" cy="1483360"/>
        </p:xfrm>
        <a:graphic>
          <a:graphicData uri="http://schemas.openxmlformats.org/drawingml/2006/table">
            <a:tbl>
              <a:tblPr firstRow="1" bandRow="1">
                <a:tableStyleId>{5C22544A-7EE6-4342-B048-85BDC9FD1C3A}</a:tableStyleId>
              </a:tblPr>
              <a:tblGrid>
                <a:gridCol w="2852738">
                  <a:extLst>
                    <a:ext uri="{9D8B030D-6E8A-4147-A177-3AD203B41FA5}">
                      <a16:colId xmlns:a16="http://schemas.microsoft.com/office/drawing/2014/main" val="3053308500"/>
                    </a:ext>
                  </a:extLst>
                </a:gridCol>
                <a:gridCol w="1062037">
                  <a:extLst>
                    <a:ext uri="{9D8B030D-6E8A-4147-A177-3AD203B41FA5}">
                      <a16:colId xmlns:a16="http://schemas.microsoft.com/office/drawing/2014/main" val="2661061454"/>
                    </a:ext>
                  </a:extLst>
                </a:gridCol>
              </a:tblGrid>
              <a:tr h="370840">
                <a:tc>
                  <a:txBody>
                    <a:bodyPr/>
                    <a:lstStyle/>
                    <a:p>
                      <a:r>
                        <a:rPr lang="en-US" dirty="0"/>
                        <a:t>Independent Variable</a:t>
                      </a:r>
                    </a:p>
                  </a:txBody>
                  <a:tcPr/>
                </a:tc>
                <a:tc>
                  <a:txBody>
                    <a:bodyPr/>
                    <a:lstStyle/>
                    <a:p>
                      <a:r>
                        <a:rPr lang="en-US" dirty="0"/>
                        <a:t>Symbol</a:t>
                      </a:r>
                    </a:p>
                  </a:txBody>
                  <a:tcPr/>
                </a:tc>
                <a:extLst>
                  <a:ext uri="{0D108BD9-81ED-4DB2-BD59-A6C34878D82A}">
                    <a16:rowId xmlns:a16="http://schemas.microsoft.com/office/drawing/2014/main" val="2370912240"/>
                  </a:ext>
                </a:extLst>
              </a:tr>
              <a:tr h="370840">
                <a:tc>
                  <a:txBody>
                    <a:bodyPr/>
                    <a:lstStyle/>
                    <a:p>
                      <a:r>
                        <a:rPr lang="en-US" dirty="0"/>
                        <a:t>Average Wind Speed</a:t>
                      </a:r>
                    </a:p>
                  </a:txBody>
                  <a:tcPr/>
                </a:tc>
                <a:tc>
                  <a:txBody>
                    <a:bodyPr/>
                    <a:lstStyle/>
                    <a:p>
                      <a:r>
                        <a:rPr lang="en-US" dirty="0"/>
                        <a:t>X</a:t>
                      </a:r>
                    </a:p>
                  </a:txBody>
                  <a:tcPr/>
                </a:tc>
                <a:extLst>
                  <a:ext uri="{0D108BD9-81ED-4DB2-BD59-A6C34878D82A}">
                    <a16:rowId xmlns:a16="http://schemas.microsoft.com/office/drawing/2014/main" val="1560702598"/>
                  </a:ext>
                </a:extLst>
              </a:tr>
              <a:tr h="370840">
                <a:tc>
                  <a:txBody>
                    <a:bodyPr/>
                    <a:lstStyle/>
                    <a:p>
                      <a:r>
                        <a:rPr lang="en-US" dirty="0"/>
                        <a:t>Turbine Specific Power</a:t>
                      </a:r>
                    </a:p>
                  </a:txBody>
                  <a:tcPr/>
                </a:tc>
                <a:tc>
                  <a:txBody>
                    <a:bodyPr/>
                    <a:lstStyle/>
                    <a:p>
                      <a:r>
                        <a:rPr lang="en-US" dirty="0"/>
                        <a:t>Y</a:t>
                      </a:r>
                    </a:p>
                  </a:txBody>
                  <a:tcPr/>
                </a:tc>
                <a:extLst>
                  <a:ext uri="{0D108BD9-81ED-4DB2-BD59-A6C34878D82A}">
                    <a16:rowId xmlns:a16="http://schemas.microsoft.com/office/drawing/2014/main" val="283771465"/>
                  </a:ext>
                </a:extLst>
              </a:tr>
              <a:tr h="370840">
                <a:tc>
                  <a:txBody>
                    <a:bodyPr/>
                    <a:lstStyle/>
                    <a:p>
                      <a:r>
                        <a:rPr lang="en-US" dirty="0"/>
                        <a:t>Turbine Relative Spacing</a:t>
                      </a:r>
                    </a:p>
                  </a:txBody>
                  <a:tcPr/>
                </a:tc>
                <a:tc>
                  <a:txBody>
                    <a:bodyPr/>
                    <a:lstStyle/>
                    <a:p>
                      <a:r>
                        <a:rPr lang="en-US" dirty="0"/>
                        <a:t>Z</a:t>
                      </a:r>
                    </a:p>
                  </a:txBody>
                  <a:tcPr/>
                </a:tc>
                <a:extLst>
                  <a:ext uri="{0D108BD9-81ED-4DB2-BD59-A6C34878D82A}">
                    <a16:rowId xmlns:a16="http://schemas.microsoft.com/office/drawing/2014/main" val="3970544060"/>
                  </a:ext>
                </a:extLst>
              </a:tr>
            </a:tbl>
          </a:graphicData>
        </a:graphic>
      </p:graphicFrame>
    </p:spTree>
    <p:extLst>
      <p:ext uri="{BB962C8B-B14F-4D97-AF65-F5344CB8AC3E}">
        <p14:creationId xmlns:p14="http://schemas.microsoft.com/office/powerpoint/2010/main" val="212204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3C95-05F9-42EF-B936-11529517DB8E}"/>
              </a:ext>
            </a:extLst>
          </p:cNvPr>
          <p:cNvSpPr>
            <a:spLocks noGrp="1"/>
          </p:cNvSpPr>
          <p:nvPr>
            <p:ph type="title"/>
          </p:nvPr>
        </p:nvSpPr>
        <p:spPr/>
        <p:txBody>
          <a:bodyPr/>
          <a:lstStyle/>
          <a:p>
            <a:r>
              <a:rPr lang="en-US" dirty="0"/>
              <a:t>New Plots for Color Adjustment and making sure all fonts and sizes etc. are consistent. </a:t>
            </a:r>
          </a:p>
        </p:txBody>
      </p:sp>
      <p:sp>
        <p:nvSpPr>
          <p:cNvPr id="3" name="Content Placeholder 2">
            <a:extLst>
              <a:ext uri="{FF2B5EF4-FFF2-40B4-BE49-F238E27FC236}">
                <a16:creationId xmlns:a16="http://schemas.microsoft.com/office/drawing/2014/main" id="{416B4B89-EDB4-4272-B59A-41D7F693C8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3533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A4B0E6DF-3919-4179-8DC3-28FDE7D4E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97" y="763573"/>
            <a:ext cx="5565361" cy="37518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3F32FB-2605-4BD0-A07D-FBA5D4A0ADEC}"/>
              </a:ext>
            </a:extLst>
          </p:cNvPr>
          <p:cNvSpPr txBox="1"/>
          <p:nvPr/>
        </p:nvSpPr>
        <p:spPr>
          <a:xfrm>
            <a:off x="565552" y="38063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1034" name="Picture 10">
            <a:extLst>
              <a:ext uri="{FF2B5EF4-FFF2-40B4-BE49-F238E27FC236}">
                <a16:creationId xmlns:a16="http://schemas.microsoft.com/office/drawing/2014/main" id="{1B646956-76C2-4C5A-90B6-556C6BF69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913" y="761180"/>
            <a:ext cx="5672139" cy="37542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36AF94-BD3D-4350-BB4B-AB367B6DF000}"/>
              </a:ext>
            </a:extLst>
          </p:cNvPr>
          <p:cNvSpPr txBox="1"/>
          <p:nvPr/>
        </p:nvSpPr>
        <p:spPr>
          <a:xfrm>
            <a:off x="6629394" y="38063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68056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16F93182-138C-40A2-912E-E851DB6EB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575" y="220351"/>
            <a:ext cx="6070567" cy="41444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698F99-F8A6-4ECB-809C-86C1160A4AE8}"/>
              </a:ext>
            </a:extLst>
          </p:cNvPr>
          <p:cNvSpPr txBox="1"/>
          <p:nvPr/>
        </p:nvSpPr>
        <p:spPr>
          <a:xfrm>
            <a:off x="6349495" y="353794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pic>
        <p:nvPicPr>
          <p:cNvPr id="2058" name="Picture 10">
            <a:extLst>
              <a:ext uri="{FF2B5EF4-FFF2-40B4-BE49-F238E27FC236}">
                <a16:creationId xmlns:a16="http://schemas.microsoft.com/office/drawing/2014/main" id="{752F5CDD-E951-418E-8B40-C2B0DBABF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52" y="220351"/>
            <a:ext cx="6070567" cy="40470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62A690-D8DA-4999-B7FD-EB3C6F6058D2}"/>
              </a:ext>
            </a:extLst>
          </p:cNvPr>
          <p:cNvSpPr txBox="1"/>
          <p:nvPr/>
        </p:nvSpPr>
        <p:spPr>
          <a:xfrm>
            <a:off x="278928" y="3537949"/>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588942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B28602F-F374-4146-B612-5163F5A54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99"/>
            <a:ext cx="563880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A73CAA-F6C6-400F-BE66-54CC49425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417" y="122499"/>
            <a:ext cx="542925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393588-1B04-41FB-A6CD-79316437B0EA}"/>
              </a:ext>
            </a:extLst>
          </p:cNvPr>
          <p:cNvSpPr txBox="1"/>
          <p:nvPr/>
        </p:nvSpPr>
        <p:spPr>
          <a:xfrm>
            <a:off x="628203" y="324433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6" name="TextBox 5">
            <a:extLst>
              <a:ext uri="{FF2B5EF4-FFF2-40B4-BE49-F238E27FC236}">
                <a16:creationId xmlns:a16="http://schemas.microsoft.com/office/drawing/2014/main" id="{3A5386D2-A9F5-4D6A-B1FE-F877ADA6BA00}"/>
              </a:ext>
            </a:extLst>
          </p:cNvPr>
          <p:cNvSpPr txBox="1"/>
          <p:nvPr/>
        </p:nvSpPr>
        <p:spPr>
          <a:xfrm>
            <a:off x="6661285" y="324433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204475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57FE326-B230-4DF9-9552-565B28D71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92793"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BB0BB36-ACC7-4D6F-9763-E58262BB9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 y="3213460"/>
            <a:ext cx="3899707"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0177B3B-79C1-40AA-B2D5-D1E84CA7A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793" y="0"/>
            <a:ext cx="3892793"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A64FAFD-AC98-4322-8024-CB3C5CA03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35" y="3213460"/>
            <a:ext cx="3899707"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0E2ED59-67B8-4155-AB72-8E71B5FEA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2498" y="0"/>
            <a:ext cx="3892793" cy="313912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F6CDB66C-2203-4CB0-8855-2F89A0329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2498" y="3213460"/>
            <a:ext cx="3899707" cy="31391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43D59E-2C3A-45A3-9BCE-577454A6F466}"/>
              </a:ext>
            </a:extLst>
          </p:cNvPr>
          <p:cNvSpPr txBox="1"/>
          <p:nvPr/>
        </p:nvSpPr>
        <p:spPr>
          <a:xfrm>
            <a:off x="359755" y="561841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AD26B353-FFC5-4136-B5D7-6CF219566603}"/>
              </a:ext>
            </a:extLst>
          </p:cNvPr>
          <p:cNvSpPr txBox="1"/>
          <p:nvPr/>
        </p:nvSpPr>
        <p:spPr>
          <a:xfrm>
            <a:off x="4259462" y="561841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0B7355E5-D6F1-46A7-86B1-509C5A15C4E4}"/>
              </a:ext>
            </a:extLst>
          </p:cNvPr>
          <p:cNvSpPr txBox="1"/>
          <p:nvPr/>
        </p:nvSpPr>
        <p:spPr>
          <a:xfrm>
            <a:off x="8155711" y="561841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93014E5D-2C05-4201-9806-FB315D6364C8}"/>
              </a:ext>
            </a:extLst>
          </p:cNvPr>
          <p:cNvSpPr txBox="1"/>
          <p:nvPr/>
        </p:nvSpPr>
        <p:spPr>
          <a:xfrm>
            <a:off x="359755" y="238166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FAA8AABD-7E7A-4E14-A6AC-A4F79F85BB8A}"/>
              </a:ext>
            </a:extLst>
          </p:cNvPr>
          <p:cNvSpPr txBox="1"/>
          <p:nvPr/>
        </p:nvSpPr>
        <p:spPr>
          <a:xfrm>
            <a:off x="4252548" y="2369644"/>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22454D9D-733F-4E82-B755-0166A592539C}"/>
              </a:ext>
            </a:extLst>
          </p:cNvPr>
          <p:cNvSpPr txBox="1"/>
          <p:nvPr/>
        </p:nvSpPr>
        <p:spPr>
          <a:xfrm>
            <a:off x="8145341" y="238166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26505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A08F0C2-14EA-40E2-90E7-01AAEC0CD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430940" cy="27666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162EB4A-DB0A-4355-AD72-2A44C4FA5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 y="2937606"/>
            <a:ext cx="3437034" cy="276669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F18079F8-FFE9-4F99-B16E-9F3CB94BA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934" y="-1"/>
            <a:ext cx="3430940" cy="276669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FD20FFB1-30E1-4B39-B7D4-1BC9F0962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0934" y="2937606"/>
            <a:ext cx="3437033" cy="276669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EE31AF49-D55E-4664-98C7-EFAE66D1A0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780" y="2937606"/>
            <a:ext cx="3437034" cy="27666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FA6915D-86F2-476B-A4CF-ED4930C1C4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1874" y="0"/>
            <a:ext cx="3430940" cy="2766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35B7F5-3DBD-4600-A52C-510FE3370F6A}"/>
              </a:ext>
            </a:extLst>
          </p:cNvPr>
          <p:cNvSpPr txBox="1"/>
          <p:nvPr/>
        </p:nvSpPr>
        <p:spPr>
          <a:xfrm>
            <a:off x="275865" y="500602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A191D670-4310-4A1D-B49D-EF732DCE7D52}"/>
              </a:ext>
            </a:extLst>
          </p:cNvPr>
          <p:cNvSpPr txBox="1"/>
          <p:nvPr/>
        </p:nvSpPr>
        <p:spPr>
          <a:xfrm>
            <a:off x="3783862" y="501555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7AC8CA00-0386-40E7-8B28-58204F5DC73D}"/>
              </a:ext>
            </a:extLst>
          </p:cNvPr>
          <p:cNvSpPr txBox="1"/>
          <p:nvPr/>
        </p:nvSpPr>
        <p:spPr>
          <a:xfrm>
            <a:off x="7192905" y="501555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E610ADD1-0CB6-4A9F-BB65-3F55308DF999}"/>
              </a:ext>
            </a:extLst>
          </p:cNvPr>
          <p:cNvSpPr txBox="1"/>
          <p:nvPr/>
        </p:nvSpPr>
        <p:spPr>
          <a:xfrm>
            <a:off x="275865" y="2089197"/>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45B4ED5D-4764-4203-B17B-267B341EBD86}"/>
              </a:ext>
            </a:extLst>
          </p:cNvPr>
          <p:cNvSpPr txBox="1"/>
          <p:nvPr/>
        </p:nvSpPr>
        <p:spPr>
          <a:xfrm>
            <a:off x="3726799" y="208449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BDE9B4FF-6534-423C-820E-85DC61E8C479}"/>
              </a:ext>
            </a:extLst>
          </p:cNvPr>
          <p:cNvSpPr txBox="1"/>
          <p:nvPr/>
        </p:nvSpPr>
        <p:spPr>
          <a:xfrm>
            <a:off x="7177733" y="208449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2895656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09568E4-CB91-4F84-B7DF-FC95FB076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5" y="116755"/>
            <a:ext cx="5438775" cy="4324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E94050D-5066-4115-BD31-83B22EC2C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6755"/>
            <a:ext cx="54387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790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406FFE-1A45-490F-92B6-B9E684B90591}"/>
              </a:ext>
            </a:extLst>
          </p:cNvPr>
          <p:cNvPicPr>
            <a:picLocks noChangeAspect="1"/>
          </p:cNvPicPr>
          <p:nvPr/>
        </p:nvPicPr>
        <p:blipFill>
          <a:blip r:embed="rId2"/>
          <a:stretch>
            <a:fillRect/>
          </a:stretch>
        </p:blipFill>
        <p:spPr>
          <a:xfrm>
            <a:off x="1566279" y="1828661"/>
            <a:ext cx="9059441" cy="3200677"/>
          </a:xfrm>
          <a:prstGeom prst="rect">
            <a:avLst/>
          </a:prstGeom>
        </p:spPr>
      </p:pic>
    </p:spTree>
    <p:extLst>
      <p:ext uri="{BB962C8B-B14F-4D97-AF65-F5344CB8AC3E}">
        <p14:creationId xmlns:p14="http://schemas.microsoft.com/office/powerpoint/2010/main" val="2022265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4AC260C-4CF2-4CDE-85EF-C10DA41B8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55771"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6B3ABA1-E8B0-47B8-8FBE-F3B68A29E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975" y="0"/>
            <a:ext cx="4149255"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DFFDD958-34D3-41DC-9B1D-8CA17FF5B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230" y="-1"/>
            <a:ext cx="4149255"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CCD2E22-01B3-4F3B-BA78-20D1BBF28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00705"/>
            <a:ext cx="4055771"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55AF2492-19F1-47DA-A516-3202FC597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6975" y="3300705"/>
            <a:ext cx="4055771" cy="330070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554921C3-3B14-4D8B-8BF8-C244B5603F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2746" y="3300705"/>
            <a:ext cx="4149255" cy="33007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DB61F1-1FD0-4FF7-8128-36F1FC2D6BF1}"/>
              </a:ext>
            </a:extLst>
          </p:cNvPr>
          <p:cNvSpPr txBox="1"/>
          <p:nvPr/>
        </p:nvSpPr>
        <p:spPr>
          <a:xfrm>
            <a:off x="376533"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863361A1-9E55-40AA-A121-46000B9459F0}"/>
              </a:ext>
            </a:extLst>
          </p:cNvPr>
          <p:cNvSpPr txBox="1"/>
          <p:nvPr/>
        </p:nvSpPr>
        <p:spPr>
          <a:xfrm>
            <a:off x="4467537"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6" name="TextBox 5">
            <a:extLst>
              <a:ext uri="{FF2B5EF4-FFF2-40B4-BE49-F238E27FC236}">
                <a16:creationId xmlns:a16="http://schemas.microsoft.com/office/drawing/2014/main" id="{0F2F19D3-3429-44A4-A9C5-47273F94B822}"/>
              </a:ext>
            </a:extLst>
          </p:cNvPr>
          <p:cNvSpPr txBox="1"/>
          <p:nvPr/>
        </p:nvSpPr>
        <p:spPr>
          <a:xfrm>
            <a:off x="8616792"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7" name="TextBox 6">
            <a:extLst>
              <a:ext uri="{FF2B5EF4-FFF2-40B4-BE49-F238E27FC236}">
                <a16:creationId xmlns:a16="http://schemas.microsoft.com/office/drawing/2014/main" id="{52CBCD1C-A1AD-4EFD-B7F7-EAA96AF8B30F}"/>
              </a:ext>
            </a:extLst>
          </p:cNvPr>
          <p:cNvSpPr txBox="1"/>
          <p:nvPr/>
        </p:nvSpPr>
        <p:spPr>
          <a:xfrm>
            <a:off x="362976" y="57875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8" name="TextBox 7">
            <a:extLst>
              <a:ext uri="{FF2B5EF4-FFF2-40B4-BE49-F238E27FC236}">
                <a16:creationId xmlns:a16="http://schemas.microsoft.com/office/drawing/2014/main" id="{FA0C6E13-F739-40ED-89D6-9AF47CA6027C}"/>
              </a:ext>
            </a:extLst>
          </p:cNvPr>
          <p:cNvSpPr txBox="1"/>
          <p:nvPr/>
        </p:nvSpPr>
        <p:spPr>
          <a:xfrm>
            <a:off x="4349951" y="57875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9" name="TextBox 8">
            <a:extLst>
              <a:ext uri="{FF2B5EF4-FFF2-40B4-BE49-F238E27FC236}">
                <a16:creationId xmlns:a16="http://schemas.microsoft.com/office/drawing/2014/main" id="{F7A502D8-CE94-4AFE-A89A-D01563EFCD62}"/>
              </a:ext>
            </a:extLst>
          </p:cNvPr>
          <p:cNvSpPr txBox="1"/>
          <p:nvPr/>
        </p:nvSpPr>
        <p:spPr>
          <a:xfrm>
            <a:off x="8556001" y="578759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976842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8726673D-1C4B-4A81-861D-6CE25C81F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18400"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EC6E830A-94A8-4AAA-80F7-1F2990D0B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400" y="0"/>
            <a:ext cx="4008718"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DBC8AE6E-47BD-40AC-9946-E5E2BF41A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7118" y="0"/>
            <a:ext cx="4008718"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CB22A74B-25EF-4DCB-966B-2E438C68DF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29993"/>
            <a:ext cx="3918400"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2A5FC6AB-914C-4189-9D60-A510432D8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8400" y="3188911"/>
            <a:ext cx="3918400" cy="3188911"/>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644D67D9-E123-4DFE-82E0-1B8E0B297E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7118" y="3189796"/>
            <a:ext cx="4008718" cy="31889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F6A41E-137F-42CA-AA37-7F9F67F5547E}"/>
              </a:ext>
            </a:extLst>
          </p:cNvPr>
          <p:cNvSpPr txBox="1"/>
          <p:nvPr/>
        </p:nvSpPr>
        <p:spPr>
          <a:xfrm>
            <a:off x="376533"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6" name="TextBox 5">
            <a:extLst>
              <a:ext uri="{FF2B5EF4-FFF2-40B4-BE49-F238E27FC236}">
                <a16:creationId xmlns:a16="http://schemas.microsoft.com/office/drawing/2014/main" id="{E16A1B61-317D-4970-902C-542FD5BDF087}"/>
              </a:ext>
            </a:extLst>
          </p:cNvPr>
          <p:cNvSpPr txBox="1"/>
          <p:nvPr/>
        </p:nvSpPr>
        <p:spPr>
          <a:xfrm>
            <a:off x="4467537"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
        <p:nvSpPr>
          <p:cNvPr id="7" name="TextBox 6">
            <a:extLst>
              <a:ext uri="{FF2B5EF4-FFF2-40B4-BE49-F238E27FC236}">
                <a16:creationId xmlns:a16="http://schemas.microsoft.com/office/drawing/2014/main" id="{5C30B5A9-3A11-48CA-99A1-B42595A9C264}"/>
              </a:ext>
            </a:extLst>
          </p:cNvPr>
          <p:cNvSpPr txBox="1"/>
          <p:nvPr/>
        </p:nvSpPr>
        <p:spPr>
          <a:xfrm>
            <a:off x="8388413" y="2405435"/>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c</a:t>
            </a:r>
          </a:p>
        </p:txBody>
      </p:sp>
      <p:sp>
        <p:nvSpPr>
          <p:cNvPr id="8" name="TextBox 7">
            <a:extLst>
              <a:ext uri="{FF2B5EF4-FFF2-40B4-BE49-F238E27FC236}">
                <a16:creationId xmlns:a16="http://schemas.microsoft.com/office/drawing/2014/main" id="{9CC9A494-8D7A-4FF5-9874-93F90F49ADD1}"/>
              </a:ext>
            </a:extLst>
          </p:cNvPr>
          <p:cNvSpPr txBox="1"/>
          <p:nvPr/>
        </p:nvSpPr>
        <p:spPr>
          <a:xfrm>
            <a:off x="376533" y="55943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d</a:t>
            </a:r>
          </a:p>
        </p:txBody>
      </p:sp>
      <p:sp>
        <p:nvSpPr>
          <p:cNvPr id="9" name="TextBox 8">
            <a:extLst>
              <a:ext uri="{FF2B5EF4-FFF2-40B4-BE49-F238E27FC236}">
                <a16:creationId xmlns:a16="http://schemas.microsoft.com/office/drawing/2014/main" id="{147122BD-7D8A-4C0F-B008-42E72B56813E}"/>
              </a:ext>
            </a:extLst>
          </p:cNvPr>
          <p:cNvSpPr txBox="1"/>
          <p:nvPr/>
        </p:nvSpPr>
        <p:spPr>
          <a:xfrm>
            <a:off x="4286289" y="5568588"/>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e</a:t>
            </a:r>
          </a:p>
        </p:txBody>
      </p:sp>
      <p:sp>
        <p:nvSpPr>
          <p:cNvPr id="11" name="TextBox 10">
            <a:extLst>
              <a:ext uri="{FF2B5EF4-FFF2-40B4-BE49-F238E27FC236}">
                <a16:creationId xmlns:a16="http://schemas.microsoft.com/office/drawing/2014/main" id="{52EA5A1F-6334-4A94-B8DB-4C311EEDDC7C}"/>
              </a:ext>
            </a:extLst>
          </p:cNvPr>
          <p:cNvSpPr txBox="1"/>
          <p:nvPr/>
        </p:nvSpPr>
        <p:spPr>
          <a:xfrm>
            <a:off x="8388413" y="559434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a:t>
            </a:r>
          </a:p>
        </p:txBody>
      </p:sp>
    </p:spTree>
    <p:extLst>
      <p:ext uri="{BB962C8B-B14F-4D97-AF65-F5344CB8AC3E}">
        <p14:creationId xmlns:p14="http://schemas.microsoft.com/office/powerpoint/2010/main" val="314584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BD4C39C-A49E-4F2B-830C-1CF5EE697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80" y="44777"/>
            <a:ext cx="5286375" cy="43719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F0D004C-040C-40CB-B1A6-16BF2D74B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992" y="168601"/>
            <a:ext cx="54483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12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9EFE3EF-0631-4DDB-AD55-6E355EF1F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080" y="688108"/>
            <a:ext cx="5476875" cy="41243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2400070-9F0E-4EEE-8D8F-42294437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16" y="688107"/>
            <a:ext cx="5286375" cy="4124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73C389-B8BD-4F2E-9CCC-3761FBDEEE71}"/>
              </a:ext>
            </a:extLst>
          </p:cNvPr>
          <p:cNvSpPr txBox="1"/>
          <p:nvPr/>
        </p:nvSpPr>
        <p:spPr>
          <a:xfrm>
            <a:off x="1005708" y="383995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5" name="TextBox 4">
            <a:extLst>
              <a:ext uri="{FF2B5EF4-FFF2-40B4-BE49-F238E27FC236}">
                <a16:creationId xmlns:a16="http://schemas.microsoft.com/office/drawing/2014/main" id="{AA21ED1F-E3C3-41FF-968F-4AFD5F59C2A0}"/>
              </a:ext>
            </a:extLst>
          </p:cNvPr>
          <p:cNvSpPr txBox="1"/>
          <p:nvPr/>
        </p:nvSpPr>
        <p:spPr>
          <a:xfrm>
            <a:off x="6678064" y="3839952"/>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2915365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6">
            <a:extLst>
              <a:ext uri="{FF2B5EF4-FFF2-40B4-BE49-F238E27FC236}">
                <a16:creationId xmlns:a16="http://schemas.microsoft.com/office/drawing/2014/main" id="{2D876D5E-FFB3-4748-8F1E-9B40F517F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00425"/>
            <a:ext cx="3524250" cy="2609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9595AF-3CB7-4DFF-8D1C-762C69BE019A}"/>
              </a:ext>
            </a:extLst>
          </p:cNvPr>
          <p:cNvSpPr txBox="1"/>
          <p:nvPr/>
        </p:nvSpPr>
        <p:spPr>
          <a:xfrm>
            <a:off x="5324475" y="5271016"/>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b</a:t>
            </a:r>
          </a:p>
        </p:txBody>
      </p:sp>
      <p:pic>
        <p:nvPicPr>
          <p:cNvPr id="9" name="Picture 2">
            <a:extLst>
              <a:ext uri="{FF2B5EF4-FFF2-40B4-BE49-F238E27FC236}">
                <a16:creationId xmlns:a16="http://schemas.microsoft.com/office/drawing/2014/main" id="{7316653F-3467-4C96-B568-E60B1C01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7" y="3400425"/>
            <a:ext cx="3533775" cy="26098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BED7A6-30B2-4865-B18B-527006669025}"/>
              </a:ext>
            </a:extLst>
          </p:cNvPr>
          <p:cNvSpPr txBox="1"/>
          <p:nvPr/>
        </p:nvSpPr>
        <p:spPr>
          <a:xfrm>
            <a:off x="1704975" y="5236091"/>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
        <p:nvSpPr>
          <p:cNvPr id="13" name="TextBox 12">
            <a:extLst>
              <a:ext uri="{FF2B5EF4-FFF2-40B4-BE49-F238E27FC236}">
                <a16:creationId xmlns:a16="http://schemas.microsoft.com/office/drawing/2014/main" id="{22073A24-EF8A-4653-841E-817029A76718}"/>
              </a:ext>
            </a:extLst>
          </p:cNvPr>
          <p:cNvSpPr txBox="1"/>
          <p:nvPr/>
        </p:nvSpPr>
        <p:spPr>
          <a:xfrm rot="16200000">
            <a:off x="914392" y="4432911"/>
            <a:ext cx="1058072"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TI (%) </a:t>
            </a:r>
          </a:p>
        </p:txBody>
      </p:sp>
      <p:sp>
        <p:nvSpPr>
          <p:cNvPr id="15" name="TextBox 14">
            <a:extLst>
              <a:ext uri="{FF2B5EF4-FFF2-40B4-BE49-F238E27FC236}">
                <a16:creationId xmlns:a16="http://schemas.microsoft.com/office/drawing/2014/main" id="{BD8A9F01-0A63-4950-A140-83791FD73632}"/>
              </a:ext>
            </a:extLst>
          </p:cNvPr>
          <p:cNvSpPr txBox="1"/>
          <p:nvPr/>
        </p:nvSpPr>
        <p:spPr>
          <a:xfrm>
            <a:off x="2427408" y="5733276"/>
            <a:ext cx="1626579"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Wind Speed (m/s)</a:t>
            </a:r>
          </a:p>
        </p:txBody>
      </p:sp>
      <p:sp>
        <p:nvSpPr>
          <p:cNvPr id="17" name="TextBox 16">
            <a:extLst>
              <a:ext uri="{FF2B5EF4-FFF2-40B4-BE49-F238E27FC236}">
                <a16:creationId xmlns:a16="http://schemas.microsoft.com/office/drawing/2014/main" id="{2F055C13-AA0A-44A2-8C7F-CDEEF420E293}"/>
              </a:ext>
            </a:extLst>
          </p:cNvPr>
          <p:cNvSpPr txBox="1"/>
          <p:nvPr/>
        </p:nvSpPr>
        <p:spPr>
          <a:xfrm rot="16200000">
            <a:off x="4467216" y="4493033"/>
            <a:ext cx="1058072"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TI (%) </a:t>
            </a:r>
          </a:p>
        </p:txBody>
      </p:sp>
      <p:sp>
        <p:nvSpPr>
          <p:cNvPr id="19" name="TextBox 18">
            <a:extLst>
              <a:ext uri="{FF2B5EF4-FFF2-40B4-BE49-F238E27FC236}">
                <a16:creationId xmlns:a16="http://schemas.microsoft.com/office/drawing/2014/main" id="{5F860716-663B-48D8-837A-ED8804A7190B}"/>
              </a:ext>
            </a:extLst>
          </p:cNvPr>
          <p:cNvSpPr txBox="1"/>
          <p:nvPr/>
        </p:nvSpPr>
        <p:spPr>
          <a:xfrm>
            <a:off x="6339359" y="5733276"/>
            <a:ext cx="1058072" cy="276999"/>
          </a:xfrm>
          <a:prstGeom prst="rect">
            <a:avLst/>
          </a:prstGeom>
          <a:solidFill>
            <a:schemeClr val="bg1"/>
          </a:solidFill>
        </p:spPr>
        <p:txBody>
          <a:bodyPr wrap="square" rtlCol="0">
            <a:spAutoFit/>
          </a:bodyPr>
          <a:lstStyle/>
          <a:p>
            <a:pPr algn="ctr"/>
            <a:r>
              <a:rPr lang="en-US" sz="1200" dirty="0">
                <a:latin typeface="Cambria" panose="02040503050406030204" pitchFamily="18" charset="0"/>
                <a:ea typeface="Cambria" panose="02040503050406030204" pitchFamily="18" charset="0"/>
              </a:rPr>
              <a:t>z/L</a:t>
            </a:r>
          </a:p>
        </p:txBody>
      </p:sp>
    </p:spTree>
    <p:extLst>
      <p:ext uri="{BB962C8B-B14F-4D97-AF65-F5344CB8AC3E}">
        <p14:creationId xmlns:p14="http://schemas.microsoft.com/office/powerpoint/2010/main" val="2933356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C08156-D82F-4550-85A1-A4F2990987BB}"/>
              </a:ext>
            </a:extLst>
          </p:cNvPr>
          <p:cNvSpPr txBox="1"/>
          <p:nvPr/>
        </p:nvSpPr>
        <p:spPr>
          <a:xfrm>
            <a:off x="6096000" y="471340"/>
            <a:ext cx="3189402" cy="2862322"/>
          </a:xfrm>
          <a:prstGeom prst="rect">
            <a:avLst/>
          </a:prstGeom>
          <a:noFill/>
        </p:spPr>
        <p:txBody>
          <a:bodyPr wrap="square" rtlCol="0">
            <a:spAutoFit/>
          </a:bodyPr>
          <a:lstStyle/>
          <a:p>
            <a:r>
              <a:rPr lang="en-US" dirty="0"/>
              <a:t>If we add in this plot: </a:t>
            </a:r>
          </a:p>
          <a:p>
            <a:endParaRPr lang="en-US" dirty="0"/>
          </a:p>
          <a:p>
            <a:r>
              <a:rPr lang="en-US" dirty="0"/>
              <a:t>Although we see that the average time spent yawing above 1 percent is high, the frequency of time turbines spend yawing above 5 degrees is small, where the most frequent is 0. </a:t>
            </a:r>
          </a:p>
          <a:p>
            <a:endParaRPr lang="en-US" dirty="0"/>
          </a:p>
        </p:txBody>
      </p:sp>
      <p:pic>
        <p:nvPicPr>
          <p:cNvPr id="9222" name="Picture 6">
            <a:extLst>
              <a:ext uri="{FF2B5EF4-FFF2-40B4-BE49-F238E27FC236}">
                <a16:creationId xmlns:a16="http://schemas.microsoft.com/office/drawing/2014/main" id="{511BE1BC-9DCC-4BB5-9E3E-31F341789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5" y="323979"/>
            <a:ext cx="5495925" cy="4171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BB403A-A19C-4B04-9344-3F9BEDF233A6}"/>
              </a:ext>
            </a:extLst>
          </p:cNvPr>
          <p:cNvSpPr txBox="1"/>
          <p:nvPr/>
        </p:nvSpPr>
        <p:spPr>
          <a:xfrm>
            <a:off x="770567" y="3512890"/>
            <a:ext cx="438150"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a</a:t>
            </a:r>
          </a:p>
        </p:txBody>
      </p:sp>
    </p:spTree>
    <p:extLst>
      <p:ext uri="{BB962C8B-B14F-4D97-AF65-F5344CB8AC3E}">
        <p14:creationId xmlns:p14="http://schemas.microsoft.com/office/powerpoint/2010/main" val="405159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84ADF4-2D41-4D66-BD95-CF602620FB6B}"/>
              </a:ext>
            </a:extLst>
          </p:cNvPr>
          <p:cNvPicPr>
            <a:picLocks noChangeAspect="1"/>
          </p:cNvPicPr>
          <p:nvPr/>
        </p:nvPicPr>
        <p:blipFill rotWithShape="1">
          <a:blip r:embed="rId2"/>
          <a:srcRect l="1684" t="9329" r="4336" b="6212"/>
          <a:stretch/>
        </p:blipFill>
        <p:spPr>
          <a:xfrm>
            <a:off x="7448404" y="1148505"/>
            <a:ext cx="3713583" cy="2397128"/>
          </a:xfrm>
          <a:prstGeom prst="rect">
            <a:avLst/>
          </a:prstGeom>
        </p:spPr>
      </p:pic>
      <p:pic>
        <p:nvPicPr>
          <p:cNvPr id="8" name="Picture 7">
            <a:extLst>
              <a:ext uri="{FF2B5EF4-FFF2-40B4-BE49-F238E27FC236}">
                <a16:creationId xmlns:a16="http://schemas.microsoft.com/office/drawing/2014/main" id="{DD8C1DA0-AEFA-4A8E-84EE-29858B83ACB7}"/>
              </a:ext>
            </a:extLst>
          </p:cNvPr>
          <p:cNvPicPr>
            <a:picLocks noChangeAspect="1"/>
          </p:cNvPicPr>
          <p:nvPr/>
        </p:nvPicPr>
        <p:blipFill rotWithShape="1">
          <a:blip r:embed="rId3"/>
          <a:srcRect l="12182" t="18523" r="9713" b="17477"/>
          <a:stretch/>
        </p:blipFill>
        <p:spPr>
          <a:xfrm>
            <a:off x="3626784" y="4842588"/>
            <a:ext cx="6195235" cy="1699700"/>
          </a:xfrm>
          <a:prstGeom prst="rect">
            <a:avLst/>
          </a:prstGeom>
        </p:spPr>
      </p:pic>
      <p:pic>
        <p:nvPicPr>
          <p:cNvPr id="9" name="Picture 8">
            <a:extLst>
              <a:ext uri="{FF2B5EF4-FFF2-40B4-BE49-F238E27FC236}">
                <a16:creationId xmlns:a16="http://schemas.microsoft.com/office/drawing/2014/main" id="{64E8130A-16AE-4F25-924A-FBA4FE85ABC4}"/>
              </a:ext>
            </a:extLst>
          </p:cNvPr>
          <p:cNvPicPr>
            <a:picLocks noChangeAspect="1"/>
          </p:cNvPicPr>
          <p:nvPr/>
        </p:nvPicPr>
        <p:blipFill rotWithShape="1">
          <a:blip r:embed="rId4"/>
          <a:srcRect l="2551" t="11379" r="9133" b="4226"/>
          <a:stretch/>
        </p:blipFill>
        <p:spPr>
          <a:xfrm>
            <a:off x="0" y="196363"/>
            <a:ext cx="4431990" cy="4301413"/>
          </a:xfrm>
          <a:prstGeom prst="rect">
            <a:avLst/>
          </a:prstGeom>
        </p:spPr>
      </p:pic>
      <p:pic>
        <p:nvPicPr>
          <p:cNvPr id="3" name="Picture 2">
            <a:extLst>
              <a:ext uri="{FF2B5EF4-FFF2-40B4-BE49-F238E27FC236}">
                <a16:creationId xmlns:a16="http://schemas.microsoft.com/office/drawing/2014/main" id="{860F2D46-9B29-4D06-9458-899B114F8035}"/>
              </a:ext>
            </a:extLst>
          </p:cNvPr>
          <p:cNvPicPr>
            <a:picLocks noChangeAspect="1"/>
          </p:cNvPicPr>
          <p:nvPr/>
        </p:nvPicPr>
        <p:blipFill rotWithShape="1">
          <a:blip r:embed="rId5"/>
          <a:srcRect l="4325" t="1088" r="4671" b="1151"/>
          <a:stretch/>
        </p:blipFill>
        <p:spPr>
          <a:xfrm>
            <a:off x="4687659" y="315712"/>
            <a:ext cx="2505075" cy="2495550"/>
          </a:xfrm>
          <a:prstGeom prst="rect">
            <a:avLst/>
          </a:prstGeom>
        </p:spPr>
      </p:pic>
    </p:spTree>
    <p:extLst>
      <p:ext uri="{BB962C8B-B14F-4D97-AF65-F5344CB8AC3E}">
        <p14:creationId xmlns:p14="http://schemas.microsoft.com/office/powerpoint/2010/main" val="256512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407559-266B-4716-886C-CBFA712E919D}"/>
              </a:ext>
            </a:extLst>
          </p:cNvPr>
          <p:cNvPicPr>
            <a:picLocks noChangeAspect="1"/>
          </p:cNvPicPr>
          <p:nvPr/>
        </p:nvPicPr>
        <p:blipFill>
          <a:blip r:embed="rId2"/>
          <a:stretch>
            <a:fillRect/>
          </a:stretch>
        </p:blipFill>
        <p:spPr>
          <a:xfrm>
            <a:off x="3879912" y="1276925"/>
            <a:ext cx="4432176" cy="4304149"/>
          </a:xfrm>
          <a:prstGeom prst="rect">
            <a:avLst/>
          </a:prstGeom>
        </p:spPr>
      </p:pic>
      <p:sp>
        <p:nvSpPr>
          <p:cNvPr id="5" name="Rectangle 4">
            <a:extLst>
              <a:ext uri="{FF2B5EF4-FFF2-40B4-BE49-F238E27FC236}">
                <a16:creationId xmlns:a16="http://schemas.microsoft.com/office/drawing/2014/main" id="{E33A4E30-18CA-44A1-B2C5-657C53B2C2ED}"/>
              </a:ext>
            </a:extLst>
          </p:cNvPr>
          <p:cNvSpPr/>
          <p:nvPr/>
        </p:nvSpPr>
        <p:spPr>
          <a:xfrm>
            <a:off x="4963886" y="1335645"/>
            <a:ext cx="389466" cy="4113434"/>
          </a:xfrm>
          <a:prstGeom prst="rect">
            <a:avLst/>
          </a:prstGeom>
          <a:solidFill>
            <a:srgbClr val="FF0000">
              <a:alpha val="20000"/>
            </a:srgbClr>
          </a:solidFill>
          <a:ln w="19050">
            <a:solidFill>
              <a:srgbClr val="E9141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0C1372-A6F4-4668-BA01-E936977E8547}"/>
              </a:ext>
            </a:extLst>
          </p:cNvPr>
          <p:cNvSpPr/>
          <p:nvPr/>
        </p:nvSpPr>
        <p:spPr>
          <a:xfrm>
            <a:off x="6749143" y="1335645"/>
            <a:ext cx="389466" cy="4113432"/>
          </a:xfrm>
          <a:prstGeom prst="rect">
            <a:avLst/>
          </a:prstGeom>
          <a:solidFill>
            <a:srgbClr val="00B050">
              <a:alpha val="20000"/>
            </a:srgbClr>
          </a:solid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466F7D-DD26-4D82-AD99-FAE2ECFCAEC2}"/>
              </a:ext>
            </a:extLst>
          </p:cNvPr>
          <p:cNvPicPr>
            <a:picLocks noChangeAspect="1"/>
          </p:cNvPicPr>
          <p:nvPr/>
        </p:nvPicPr>
        <p:blipFill rotWithShape="1">
          <a:blip r:embed="rId3"/>
          <a:srcRect t="8147" r="2454"/>
          <a:stretch/>
        </p:blipFill>
        <p:spPr>
          <a:xfrm>
            <a:off x="866193" y="1276925"/>
            <a:ext cx="2898400" cy="1895483"/>
          </a:xfrm>
          <a:prstGeom prst="rect">
            <a:avLst/>
          </a:prstGeom>
        </p:spPr>
      </p:pic>
      <p:pic>
        <p:nvPicPr>
          <p:cNvPr id="8" name="Picture 7">
            <a:extLst>
              <a:ext uri="{FF2B5EF4-FFF2-40B4-BE49-F238E27FC236}">
                <a16:creationId xmlns:a16="http://schemas.microsoft.com/office/drawing/2014/main" id="{4A97585F-D933-4FD8-8819-0D6EB0B34E79}"/>
              </a:ext>
            </a:extLst>
          </p:cNvPr>
          <p:cNvPicPr>
            <a:picLocks noChangeAspect="1"/>
          </p:cNvPicPr>
          <p:nvPr/>
        </p:nvPicPr>
        <p:blipFill rotWithShape="1">
          <a:blip r:embed="rId4"/>
          <a:srcRect l="2394" t="10681" r="5226" b="4860"/>
          <a:stretch/>
        </p:blipFill>
        <p:spPr>
          <a:xfrm>
            <a:off x="866193" y="3304406"/>
            <a:ext cx="2915732" cy="1895484"/>
          </a:xfrm>
          <a:prstGeom prst="rect">
            <a:avLst/>
          </a:prstGeom>
        </p:spPr>
      </p:pic>
      <p:sp>
        <p:nvSpPr>
          <p:cNvPr id="9" name="TextBox 8">
            <a:extLst>
              <a:ext uri="{FF2B5EF4-FFF2-40B4-BE49-F238E27FC236}">
                <a16:creationId xmlns:a16="http://schemas.microsoft.com/office/drawing/2014/main" id="{0EDE14CC-5004-4B33-BA2E-40DBE407DBEF}"/>
              </a:ext>
            </a:extLst>
          </p:cNvPr>
          <p:cNvSpPr txBox="1"/>
          <p:nvPr/>
        </p:nvSpPr>
        <p:spPr>
          <a:xfrm>
            <a:off x="4706072" y="998508"/>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1</a:t>
            </a:r>
          </a:p>
        </p:txBody>
      </p:sp>
      <p:sp>
        <p:nvSpPr>
          <p:cNvPr id="10" name="TextBox 9">
            <a:extLst>
              <a:ext uri="{FF2B5EF4-FFF2-40B4-BE49-F238E27FC236}">
                <a16:creationId xmlns:a16="http://schemas.microsoft.com/office/drawing/2014/main" id="{A84CDAC7-6575-4244-8EE6-CCDD7876D7FB}"/>
              </a:ext>
            </a:extLst>
          </p:cNvPr>
          <p:cNvSpPr txBox="1"/>
          <p:nvPr/>
        </p:nvSpPr>
        <p:spPr>
          <a:xfrm>
            <a:off x="6473328" y="998508"/>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2</a:t>
            </a:r>
          </a:p>
        </p:txBody>
      </p:sp>
      <p:sp>
        <p:nvSpPr>
          <p:cNvPr id="11" name="TextBox 10">
            <a:extLst>
              <a:ext uri="{FF2B5EF4-FFF2-40B4-BE49-F238E27FC236}">
                <a16:creationId xmlns:a16="http://schemas.microsoft.com/office/drawing/2014/main" id="{6B213B6B-CA76-4737-A72C-29F5D8584C66}"/>
              </a:ext>
            </a:extLst>
          </p:cNvPr>
          <p:cNvSpPr txBox="1"/>
          <p:nvPr/>
        </p:nvSpPr>
        <p:spPr>
          <a:xfrm>
            <a:off x="1182211" y="2690459"/>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1</a:t>
            </a:r>
          </a:p>
        </p:txBody>
      </p:sp>
      <p:sp>
        <p:nvSpPr>
          <p:cNvPr id="12" name="TextBox 11">
            <a:extLst>
              <a:ext uri="{FF2B5EF4-FFF2-40B4-BE49-F238E27FC236}">
                <a16:creationId xmlns:a16="http://schemas.microsoft.com/office/drawing/2014/main" id="{C8F56915-D64F-43E7-B88A-F130474BB449}"/>
              </a:ext>
            </a:extLst>
          </p:cNvPr>
          <p:cNvSpPr txBox="1"/>
          <p:nvPr/>
        </p:nvSpPr>
        <p:spPr>
          <a:xfrm>
            <a:off x="1182211" y="4724533"/>
            <a:ext cx="941096" cy="307777"/>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Region 2</a:t>
            </a:r>
          </a:p>
        </p:txBody>
      </p:sp>
      <p:sp>
        <p:nvSpPr>
          <p:cNvPr id="2" name="TextBox 1">
            <a:extLst>
              <a:ext uri="{FF2B5EF4-FFF2-40B4-BE49-F238E27FC236}">
                <a16:creationId xmlns:a16="http://schemas.microsoft.com/office/drawing/2014/main" id="{B5C467CD-CF82-4A43-84F3-8553976A0ADD}"/>
              </a:ext>
            </a:extLst>
          </p:cNvPr>
          <p:cNvSpPr txBox="1"/>
          <p:nvPr/>
        </p:nvSpPr>
        <p:spPr>
          <a:xfrm>
            <a:off x="4362123" y="2105636"/>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a</a:t>
            </a:r>
          </a:p>
        </p:txBody>
      </p:sp>
      <p:sp>
        <p:nvSpPr>
          <p:cNvPr id="13" name="TextBox 12">
            <a:extLst>
              <a:ext uri="{FF2B5EF4-FFF2-40B4-BE49-F238E27FC236}">
                <a16:creationId xmlns:a16="http://schemas.microsoft.com/office/drawing/2014/main" id="{662FB90B-C4E2-4680-A69C-6D0798D8F167}"/>
              </a:ext>
            </a:extLst>
          </p:cNvPr>
          <p:cNvSpPr txBox="1"/>
          <p:nvPr/>
        </p:nvSpPr>
        <p:spPr>
          <a:xfrm>
            <a:off x="4364984" y="3443245"/>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b</a:t>
            </a:r>
          </a:p>
        </p:txBody>
      </p:sp>
      <p:sp>
        <p:nvSpPr>
          <p:cNvPr id="14" name="TextBox 13">
            <a:extLst>
              <a:ext uri="{FF2B5EF4-FFF2-40B4-BE49-F238E27FC236}">
                <a16:creationId xmlns:a16="http://schemas.microsoft.com/office/drawing/2014/main" id="{7A385F3F-393D-4B0B-AF0B-77EE59742DA1}"/>
              </a:ext>
            </a:extLst>
          </p:cNvPr>
          <p:cNvSpPr txBox="1"/>
          <p:nvPr/>
        </p:nvSpPr>
        <p:spPr>
          <a:xfrm>
            <a:off x="4331705" y="4678366"/>
            <a:ext cx="343949"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c</a:t>
            </a:r>
          </a:p>
        </p:txBody>
      </p:sp>
      <p:pic>
        <p:nvPicPr>
          <p:cNvPr id="3" name="Picture 2">
            <a:extLst>
              <a:ext uri="{FF2B5EF4-FFF2-40B4-BE49-F238E27FC236}">
                <a16:creationId xmlns:a16="http://schemas.microsoft.com/office/drawing/2014/main" id="{2E91318A-D4A8-40E6-A007-02BA6E07934A}"/>
              </a:ext>
            </a:extLst>
          </p:cNvPr>
          <p:cNvPicPr>
            <a:picLocks noChangeAspect="1"/>
          </p:cNvPicPr>
          <p:nvPr/>
        </p:nvPicPr>
        <p:blipFill>
          <a:blip r:embed="rId5"/>
          <a:stretch>
            <a:fillRect/>
          </a:stretch>
        </p:blipFill>
        <p:spPr>
          <a:xfrm>
            <a:off x="8312088" y="1335645"/>
            <a:ext cx="3721837" cy="2444737"/>
          </a:xfrm>
          <a:prstGeom prst="rect">
            <a:avLst/>
          </a:prstGeom>
        </p:spPr>
      </p:pic>
      <p:sp>
        <p:nvSpPr>
          <p:cNvPr id="16" name="TextBox 15">
            <a:extLst>
              <a:ext uri="{FF2B5EF4-FFF2-40B4-BE49-F238E27FC236}">
                <a16:creationId xmlns:a16="http://schemas.microsoft.com/office/drawing/2014/main" id="{646BFDFE-0CDB-4D86-A245-9D5628BF6B52}"/>
              </a:ext>
            </a:extLst>
          </p:cNvPr>
          <p:cNvSpPr txBox="1"/>
          <p:nvPr/>
        </p:nvSpPr>
        <p:spPr>
          <a:xfrm rot="16200000">
            <a:off x="221838" y="1967136"/>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
        <p:nvSpPr>
          <p:cNvPr id="18" name="TextBox 17">
            <a:extLst>
              <a:ext uri="{FF2B5EF4-FFF2-40B4-BE49-F238E27FC236}">
                <a16:creationId xmlns:a16="http://schemas.microsoft.com/office/drawing/2014/main" id="{ECBDDBBD-34F5-440A-B5DD-3BA71E02950A}"/>
              </a:ext>
            </a:extLst>
          </p:cNvPr>
          <p:cNvSpPr txBox="1"/>
          <p:nvPr/>
        </p:nvSpPr>
        <p:spPr>
          <a:xfrm>
            <a:off x="2004561" y="5199890"/>
            <a:ext cx="959120"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Easting (m)</a:t>
            </a:r>
          </a:p>
        </p:txBody>
      </p:sp>
      <p:sp>
        <p:nvSpPr>
          <p:cNvPr id="20" name="TextBox 19">
            <a:extLst>
              <a:ext uri="{FF2B5EF4-FFF2-40B4-BE49-F238E27FC236}">
                <a16:creationId xmlns:a16="http://schemas.microsoft.com/office/drawing/2014/main" id="{D6462F55-D8FB-4681-8D58-CDA01F060802}"/>
              </a:ext>
            </a:extLst>
          </p:cNvPr>
          <p:cNvSpPr txBox="1"/>
          <p:nvPr/>
        </p:nvSpPr>
        <p:spPr>
          <a:xfrm rot="16200000">
            <a:off x="198657" y="3948338"/>
            <a:ext cx="1058072" cy="276999"/>
          </a:xfrm>
          <a:prstGeom prst="rect">
            <a:avLst/>
          </a:prstGeom>
          <a:solidFill>
            <a:schemeClr val="bg1"/>
          </a:solidFill>
        </p:spPr>
        <p:txBody>
          <a:bodyPr wrap="square" rtlCol="0">
            <a:spAutoFit/>
          </a:bodyPr>
          <a:lstStyle/>
          <a:p>
            <a:r>
              <a:rPr lang="en-US" sz="1200" dirty="0">
                <a:latin typeface="Cambria" panose="02040503050406030204" pitchFamily="18" charset="0"/>
                <a:ea typeface="Cambria" panose="02040503050406030204" pitchFamily="18" charset="0"/>
              </a:rPr>
              <a:t>Northing (m)</a:t>
            </a:r>
          </a:p>
        </p:txBody>
      </p:sp>
    </p:spTree>
    <p:extLst>
      <p:ext uri="{BB962C8B-B14F-4D97-AF65-F5344CB8AC3E}">
        <p14:creationId xmlns:p14="http://schemas.microsoft.com/office/powerpoint/2010/main" val="575670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90009</TotalTime>
  <Words>3507</Words>
  <Application>Microsoft Office PowerPoint</Application>
  <PresentationFormat>Widescreen</PresentationFormat>
  <Paragraphs>581</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Ideas to do with TI section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Parametric Study Questions we want to answer.</vt:lpstr>
      <vt:lpstr>Question 1: AEP gain and baseline wake as function of the parameters</vt:lpstr>
      <vt:lpstr>Second order model showing the importance of each parameter on the AEP gain</vt:lpstr>
      <vt:lpstr>PowerPoint Presentation</vt:lpstr>
      <vt:lpstr>PowerPoint Presentation</vt:lpstr>
      <vt:lpstr>PowerPoint Presentation</vt:lpstr>
      <vt:lpstr>PowerPoint Presentation</vt:lpstr>
      <vt:lpstr>Second order model showing the importance of each parameter on the baseline wake losses</vt:lpstr>
      <vt:lpstr>Question 2: Effect of parameters on the BOS</vt:lpstr>
      <vt:lpstr>PowerPoint Presentation</vt:lpstr>
      <vt:lpstr>PowerPoint Presentation</vt:lpstr>
      <vt:lpstr>PowerPoint Presentation</vt:lpstr>
      <vt:lpstr>PowerPoint Presentation</vt:lpstr>
      <vt:lpstr>Main takeaways</vt:lpstr>
      <vt:lpstr>PowerPoint Presentation</vt:lpstr>
      <vt:lpstr>Some BOS plots</vt:lpstr>
      <vt:lpstr>PowerPoint Presentation</vt:lpstr>
      <vt:lpstr>PowerPoint Presentation</vt:lpstr>
      <vt:lpstr>What parametric study section could look like: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Plots for Color Adjustment and making sure all fonts and sizes etc. are consistent.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Bensason, David</dc:creator>
  <cp:lastModifiedBy>Bensason, David</cp:lastModifiedBy>
  <cp:revision>321</cp:revision>
  <dcterms:created xsi:type="dcterms:W3CDTF">2020-06-03T21:21:16Z</dcterms:created>
  <dcterms:modified xsi:type="dcterms:W3CDTF">2020-08-28T16:42:03Z</dcterms:modified>
</cp:coreProperties>
</file>